
<file path=[Content_Types].xml><?xml version="1.0" encoding="utf-8"?>
<Types xmlns="http://schemas.openxmlformats.org/package/2006/content-types">
  <Default Extension="jpeg" ContentType="image/jpeg"/>
  <Default Extension="JPG" ContentType="image/.jpg"/>
  <Default Extension="png" ContentType="image/pn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7" r:id="rId3"/>
    <p:sldId id="258" r:id="rId4"/>
    <p:sldId id="260" r:id="rId5"/>
    <p:sldId id="307" r:id="rId7"/>
    <p:sldId id="313" r:id="rId8"/>
    <p:sldId id="314" r:id="rId9"/>
    <p:sldId id="309" r:id="rId10"/>
    <p:sldId id="308" r:id="rId11"/>
    <p:sldId id="315" r:id="rId12"/>
    <p:sldId id="310" r:id="rId13"/>
    <p:sldId id="312" r:id="rId14"/>
    <p:sldId id="270" r:id="rId15"/>
  </p:sldIdLst>
  <p:sldSz cx="12192000" cy="6858000"/>
  <p:notesSz cx="6858000" cy="9144000"/>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FFFFFF"/>
    <a:srgbClr val="26864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84"/>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0" Type="http://schemas.openxmlformats.org/officeDocument/2006/relationships/tags" Target="tags/tag89.xml"/><Relationship Id="rId2" Type="http://schemas.openxmlformats.org/officeDocument/2006/relationships/theme" Target="theme/theme1.xml"/><Relationship Id="rId19" Type="http://schemas.openxmlformats.org/officeDocument/2006/relationships/commentAuthors" Target="commentAuthors.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E0831F-BBF4-4ADD-8844-9746AEAC96A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E0831F-BBF4-4ADD-8844-9746AEAC96A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E0831F-BBF4-4ADD-8844-9746AEAC96A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E0831F-BBF4-4ADD-8844-9746AEAC96A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E0831F-BBF4-4ADD-8844-9746AEAC96A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E0831F-BBF4-4ADD-8844-9746AEAC96A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E0831F-BBF4-4ADD-8844-9746AEAC96A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E0831F-BBF4-4ADD-8844-9746AEAC96A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E0831F-BBF4-4ADD-8844-9746AEAC96A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1.jpeg"/><Relationship Id="rId1" Type="http://schemas.openxmlformats.org/officeDocument/2006/relationships/tags" Target="../tags/tag87.xml"/></Relationships>
</file>

<file path=ppt/slides/_rels/slide11.xml.rels><?xml version="1.0" encoding="UTF-8" standalone="yes"?>
<Relationships xmlns="http://schemas.openxmlformats.org/package/2006/relationships"><Relationship Id="rId9" Type="http://schemas.openxmlformats.org/officeDocument/2006/relationships/image" Target="../media/image39.jpeg"/><Relationship Id="rId8" Type="http://schemas.openxmlformats.org/officeDocument/2006/relationships/image" Target="../media/image15.jpeg"/><Relationship Id="rId7" Type="http://schemas.openxmlformats.org/officeDocument/2006/relationships/image" Target="../media/image38.jpeg"/><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 Id="rId3" Type="http://schemas.openxmlformats.org/officeDocument/2006/relationships/image" Target="../media/image34.jpeg"/><Relationship Id="rId2" Type="http://schemas.openxmlformats.org/officeDocument/2006/relationships/image" Target="../media/image1.jpeg"/><Relationship Id="rId11" Type="http://schemas.openxmlformats.org/officeDocument/2006/relationships/notesSlide" Target="../notesSlides/notesSlide9.xml"/><Relationship Id="rId10" Type="http://schemas.openxmlformats.org/officeDocument/2006/relationships/slideLayout" Target="../slideLayouts/slideLayout1.xml"/><Relationship Id="rId1" Type="http://schemas.openxmlformats.org/officeDocument/2006/relationships/tags" Target="../tags/tag88.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9" Type="http://schemas.openxmlformats.org/officeDocument/2006/relationships/tags" Target="../tags/tag71.xml"/><Relationship Id="rId8" Type="http://schemas.openxmlformats.org/officeDocument/2006/relationships/tags" Target="../tags/tag70.xml"/><Relationship Id="rId7" Type="http://schemas.openxmlformats.org/officeDocument/2006/relationships/tags" Target="../tags/tag69.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tags" Target="../tags/tag65.xml"/><Relationship Id="rId21" Type="http://schemas.openxmlformats.org/officeDocument/2006/relationships/slideLayout" Target="../slideLayouts/slideLayout7.xml"/><Relationship Id="rId20" Type="http://schemas.openxmlformats.org/officeDocument/2006/relationships/image" Target="../media/image3.jpeg"/><Relationship Id="rId2" Type="http://schemas.openxmlformats.org/officeDocument/2006/relationships/tags" Target="../tags/tag64.xml"/><Relationship Id="rId19" Type="http://schemas.openxmlformats.org/officeDocument/2006/relationships/image" Target="../media/image1.jpeg"/><Relationship Id="rId18" Type="http://schemas.openxmlformats.org/officeDocument/2006/relationships/image" Target="../media/image2.jpeg"/><Relationship Id="rId17" Type="http://schemas.openxmlformats.org/officeDocument/2006/relationships/tags" Target="../tags/tag79.xml"/><Relationship Id="rId16" Type="http://schemas.openxmlformats.org/officeDocument/2006/relationships/tags" Target="../tags/tag78.xml"/><Relationship Id="rId15" Type="http://schemas.openxmlformats.org/officeDocument/2006/relationships/tags" Target="../tags/tag77.xml"/><Relationship Id="rId14" Type="http://schemas.openxmlformats.org/officeDocument/2006/relationships/tags" Target="../tags/tag76.xml"/><Relationship Id="rId13" Type="http://schemas.openxmlformats.org/officeDocument/2006/relationships/tags" Target="../tags/tag75.xml"/><Relationship Id="rId12" Type="http://schemas.openxmlformats.org/officeDocument/2006/relationships/tags" Target="../tags/tag74.xml"/><Relationship Id="rId11" Type="http://schemas.openxmlformats.org/officeDocument/2006/relationships/tags" Target="../tags/tag73.xml"/><Relationship Id="rId10" Type="http://schemas.openxmlformats.org/officeDocument/2006/relationships/tags" Target="../tags/tag72.xml"/><Relationship Id="rId1" Type="http://schemas.openxmlformats.org/officeDocument/2006/relationships/tags" Target="../tags/tag63.xml"/></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9.png"/><Relationship Id="rId7" Type="http://schemas.openxmlformats.org/officeDocument/2006/relationships/image" Target="../media/image8.jpeg"/><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 Id="rId3" Type="http://schemas.openxmlformats.org/officeDocument/2006/relationships/image" Target="../media/image4.jpeg"/><Relationship Id="rId2" Type="http://schemas.openxmlformats.org/officeDocument/2006/relationships/image" Target="../media/image1.jpeg"/><Relationship Id="rId10" Type="http://schemas.openxmlformats.org/officeDocument/2006/relationships/notesSlide" Target="../notesSlides/notesSlide1.xml"/><Relationship Id="rId1" Type="http://schemas.openxmlformats.org/officeDocument/2006/relationships/tags" Target="../tags/tag80.xml"/></Relationships>
</file>

<file path=ppt/slides/_rels/slide4.xml.rels><?xml version="1.0" encoding="UTF-8" standalone="yes"?>
<Relationships xmlns="http://schemas.openxmlformats.org/package/2006/relationships"><Relationship Id="rId9" Type="http://schemas.openxmlformats.org/officeDocument/2006/relationships/image" Target="../media/image16.jpeg"/><Relationship Id="rId8" Type="http://schemas.openxmlformats.org/officeDocument/2006/relationships/image" Target="../media/image15.jpeg"/><Relationship Id="rId7" Type="http://schemas.openxmlformats.org/officeDocument/2006/relationships/image" Target="../media/image14.jpeg"/><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 Id="rId3" Type="http://schemas.openxmlformats.org/officeDocument/2006/relationships/image" Target="../media/image10.jpeg"/><Relationship Id="rId2" Type="http://schemas.openxmlformats.org/officeDocument/2006/relationships/image" Target="../media/image1.jpeg"/><Relationship Id="rId12" Type="http://schemas.openxmlformats.org/officeDocument/2006/relationships/notesSlide" Target="../notesSlides/notesSlide2.xml"/><Relationship Id="rId11" Type="http://schemas.openxmlformats.org/officeDocument/2006/relationships/slideLayout" Target="../slideLayouts/slideLayout1.xml"/><Relationship Id="rId10" Type="http://schemas.openxmlformats.org/officeDocument/2006/relationships/image" Target="../media/image17.jpeg"/><Relationship Id="rId1" Type="http://schemas.openxmlformats.org/officeDocument/2006/relationships/tags" Target="../tags/tag81.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23.jpeg"/><Relationship Id="rId7" Type="http://schemas.openxmlformats.org/officeDocument/2006/relationships/image" Target="../media/image22.jpeg"/><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 Id="rId3" Type="http://schemas.openxmlformats.org/officeDocument/2006/relationships/image" Target="../media/image18.jpeg"/><Relationship Id="rId2" Type="http://schemas.openxmlformats.org/officeDocument/2006/relationships/image" Target="../media/image1.jpeg"/><Relationship Id="rId10" Type="http://schemas.openxmlformats.org/officeDocument/2006/relationships/notesSlide" Target="../notesSlides/notesSlide3.xml"/><Relationship Id="rId1" Type="http://schemas.openxmlformats.org/officeDocument/2006/relationships/tags" Target="../tags/tag82.xml"/></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1.xml"/><Relationship Id="rId7" Type="http://schemas.openxmlformats.org/officeDocument/2006/relationships/image" Target="../media/image28.png"/><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tags" Target="../tags/tag83.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image" Target="../media/image30.tiff"/><Relationship Id="rId3" Type="http://schemas.openxmlformats.org/officeDocument/2006/relationships/image" Target="../media/image29.tiff"/><Relationship Id="rId2" Type="http://schemas.openxmlformats.org/officeDocument/2006/relationships/image" Target="../media/image1.jpeg"/><Relationship Id="rId1" Type="http://schemas.openxmlformats.org/officeDocument/2006/relationships/tags" Target="../tags/tag84.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xml"/><Relationship Id="rId3" Type="http://schemas.openxmlformats.org/officeDocument/2006/relationships/image" Target="../media/image31.tiff"/><Relationship Id="rId2" Type="http://schemas.openxmlformats.org/officeDocument/2006/relationships/image" Target="../media/image1.jpeg"/><Relationship Id="rId1" Type="http://schemas.openxmlformats.org/officeDocument/2006/relationships/tags" Target="../tags/tag85.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image" Target="../media/image33.tiff"/><Relationship Id="rId3" Type="http://schemas.openxmlformats.org/officeDocument/2006/relationships/image" Target="../media/image32.tiff"/><Relationship Id="rId2" Type="http://schemas.openxmlformats.org/officeDocument/2006/relationships/image" Target="../media/image1.jpeg"/><Relationship Id="rId1" Type="http://schemas.openxmlformats.org/officeDocument/2006/relationships/tags" Target="../tags/tag8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
          <p:cNvSpPr>
            <a:spLocks noChangeArrowheads="1"/>
          </p:cNvSpPr>
          <p:nvPr/>
        </p:nvSpPr>
        <p:spPr bwMode="auto">
          <a:xfrm>
            <a:off x="3596640" y="4946015"/>
            <a:ext cx="4999355" cy="1249680"/>
          </a:xfrm>
          <a:prstGeom prst="rect">
            <a:avLst/>
          </a:prstGeom>
          <a:noFill/>
          <a:ln>
            <a:noFill/>
          </a:ln>
        </p:spPr>
        <p:txBody>
          <a:bodyPr wrap="square">
            <a:no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fontAlgn="base" hangingPunct="1">
              <a:lnSpc>
                <a:spcPct val="150000"/>
              </a:lnSpc>
              <a:spcBef>
                <a:spcPts val="0"/>
              </a:spcBef>
              <a:spcAft>
                <a:spcPts val="0"/>
              </a:spcAft>
              <a:defRPr/>
            </a:pPr>
            <a:r>
              <a:rPr lang="zh-CN" altLang="en-US" sz="2400" b="1" spc="130" dirty="0">
                <a:latin typeface="微软雅黑" panose="020B0503020204020204" charset="-122"/>
                <a:ea typeface="微软雅黑" panose="020B0503020204020204" charset="-122"/>
                <a:cs typeface="微软雅黑" panose="020B0503020204020204" charset="-122"/>
              </a:rPr>
              <a:t>汇</a:t>
            </a:r>
            <a:r>
              <a:rPr lang="en-US" altLang="zh-CN" sz="2400" b="1" spc="130" dirty="0">
                <a:latin typeface="微软雅黑" panose="020B0503020204020204" charset="-122"/>
                <a:ea typeface="微软雅黑" panose="020B0503020204020204" charset="-122"/>
                <a:cs typeface="微软雅黑" panose="020B0503020204020204" charset="-122"/>
              </a:rPr>
              <a:t>  </a:t>
            </a:r>
            <a:r>
              <a:rPr lang="zh-CN" altLang="en-US" sz="2400" b="1" spc="130" dirty="0">
                <a:latin typeface="微软雅黑" panose="020B0503020204020204" charset="-122"/>
                <a:ea typeface="微软雅黑" panose="020B0503020204020204" charset="-122"/>
                <a:cs typeface="微软雅黑" panose="020B0503020204020204" charset="-122"/>
              </a:rPr>
              <a:t>报</a:t>
            </a:r>
            <a:r>
              <a:rPr lang="en-US" altLang="zh-CN" sz="2400" b="1" spc="130" dirty="0">
                <a:latin typeface="微软雅黑" panose="020B0503020204020204" charset="-122"/>
                <a:ea typeface="微软雅黑" panose="020B0503020204020204" charset="-122"/>
                <a:cs typeface="微软雅黑" panose="020B0503020204020204" charset="-122"/>
              </a:rPr>
              <a:t>  </a:t>
            </a:r>
            <a:r>
              <a:rPr lang="zh-CN" altLang="en-US" sz="2400" b="1" spc="130" dirty="0">
                <a:latin typeface="微软雅黑" panose="020B0503020204020204" charset="-122"/>
                <a:ea typeface="微软雅黑" panose="020B0503020204020204" charset="-122"/>
                <a:cs typeface="微软雅黑" panose="020B0503020204020204" charset="-122"/>
              </a:rPr>
              <a:t>人：郭</a:t>
            </a:r>
            <a:r>
              <a:rPr lang="en-US" altLang="zh-CN" sz="2400" b="1" spc="130" dirty="0">
                <a:latin typeface="微软雅黑" panose="020B0503020204020204" charset="-122"/>
                <a:ea typeface="微软雅黑" panose="020B0503020204020204" charset="-122"/>
                <a:cs typeface="微软雅黑" panose="020B0503020204020204" charset="-122"/>
              </a:rPr>
              <a:t>   </a:t>
            </a:r>
            <a:r>
              <a:rPr lang="zh-CN" altLang="en-US" sz="2400" b="1" spc="130" dirty="0">
                <a:latin typeface="微软雅黑" panose="020B0503020204020204" charset="-122"/>
                <a:ea typeface="微软雅黑" panose="020B0503020204020204" charset="-122"/>
                <a:cs typeface="微软雅黑" panose="020B0503020204020204" charset="-122"/>
              </a:rPr>
              <a:t>正</a:t>
            </a:r>
            <a:endParaRPr lang="zh-CN" altLang="en-US" sz="2400" b="1" spc="130" dirty="0">
              <a:latin typeface="微软雅黑" panose="020B0503020204020204" charset="-122"/>
              <a:ea typeface="微软雅黑" panose="020B0503020204020204" charset="-122"/>
              <a:cs typeface="微软雅黑" panose="020B0503020204020204" charset="-122"/>
            </a:endParaRPr>
          </a:p>
          <a:p>
            <a:pPr algn="l" eaLnBrk="1" fontAlgn="base" hangingPunct="1">
              <a:lnSpc>
                <a:spcPct val="150000"/>
              </a:lnSpc>
              <a:spcBef>
                <a:spcPts val="0"/>
              </a:spcBef>
              <a:spcAft>
                <a:spcPts val="0"/>
              </a:spcAft>
              <a:defRPr/>
            </a:pPr>
            <a:r>
              <a:rPr lang="zh-CN" altLang="en-US" sz="2400" b="1" spc="130" dirty="0">
                <a:latin typeface="微软雅黑" panose="020B0503020204020204" charset="-122"/>
                <a:ea typeface="微软雅黑" panose="020B0503020204020204" charset="-122"/>
                <a:cs typeface="微软雅黑" panose="020B0503020204020204" charset="-122"/>
              </a:rPr>
              <a:t>汇报时间：</a:t>
            </a:r>
            <a:r>
              <a:rPr lang="en-US" altLang="zh-CN" sz="2400" b="1" spc="130" dirty="0">
                <a:latin typeface="微软雅黑" panose="020B0503020204020204" charset="-122"/>
                <a:ea typeface="微软雅黑" panose="020B0503020204020204" charset="-122"/>
                <a:cs typeface="微软雅黑" panose="020B0503020204020204" charset="-122"/>
              </a:rPr>
              <a:t>2024</a:t>
            </a:r>
            <a:r>
              <a:rPr lang="zh-CN" altLang="en-US" sz="2400" b="1" spc="130" dirty="0">
                <a:latin typeface="微软雅黑" panose="020B0503020204020204" charset="-122"/>
                <a:ea typeface="微软雅黑" panose="020B0503020204020204" charset="-122"/>
                <a:cs typeface="微软雅黑" panose="020B0503020204020204" charset="-122"/>
              </a:rPr>
              <a:t>年</a:t>
            </a:r>
            <a:r>
              <a:rPr lang="en-US" altLang="zh-CN" sz="2400" b="1" spc="130" dirty="0">
                <a:latin typeface="微软雅黑" panose="020B0503020204020204" charset="-122"/>
                <a:ea typeface="微软雅黑" panose="020B0503020204020204" charset="-122"/>
                <a:cs typeface="微软雅黑" panose="020B0503020204020204" charset="-122"/>
              </a:rPr>
              <a:t>10</a:t>
            </a:r>
            <a:r>
              <a:rPr lang="zh-CN" altLang="en-US" sz="2400" b="1" spc="130" dirty="0">
                <a:latin typeface="微软雅黑" panose="020B0503020204020204" charset="-122"/>
                <a:ea typeface="微软雅黑" panose="020B0503020204020204" charset="-122"/>
                <a:cs typeface="微软雅黑" panose="020B0503020204020204" charset="-122"/>
              </a:rPr>
              <a:t>月</a:t>
            </a:r>
            <a:r>
              <a:rPr lang="en-US" altLang="zh-CN" sz="2400" b="1" spc="130" dirty="0">
                <a:latin typeface="微软雅黑" panose="020B0503020204020204" charset="-122"/>
                <a:ea typeface="微软雅黑" panose="020B0503020204020204" charset="-122"/>
                <a:cs typeface="微软雅黑" panose="020B0503020204020204" charset="-122"/>
              </a:rPr>
              <a:t>27</a:t>
            </a:r>
            <a:r>
              <a:rPr lang="zh-CN" altLang="en-US" sz="2400" b="1" spc="130" dirty="0">
                <a:latin typeface="微软雅黑" panose="020B0503020204020204" charset="-122"/>
                <a:ea typeface="微软雅黑" panose="020B0503020204020204" charset="-122"/>
                <a:cs typeface="微软雅黑" panose="020B0503020204020204" charset="-122"/>
              </a:rPr>
              <a:t>日</a:t>
            </a:r>
            <a:endParaRPr lang="zh-CN" altLang="en-US" sz="2400" b="1" spc="130" dirty="0">
              <a:latin typeface="微软雅黑" panose="020B0503020204020204" charset="-122"/>
              <a:ea typeface="微软雅黑" panose="020B0503020204020204" charset="-122"/>
              <a:cs typeface="微软雅黑" panose="020B0503020204020204" charset="-122"/>
            </a:endParaRPr>
          </a:p>
          <a:p>
            <a:pPr algn="l" eaLnBrk="1" fontAlgn="base" hangingPunct="1">
              <a:lnSpc>
                <a:spcPct val="150000"/>
              </a:lnSpc>
              <a:spcBef>
                <a:spcPts val="0"/>
              </a:spcBef>
              <a:spcAft>
                <a:spcPts val="0"/>
              </a:spcAft>
              <a:defRPr/>
            </a:pPr>
            <a:endParaRPr lang="zh-CN" altLang="en-US" sz="2400" b="1" spc="130" dirty="0">
              <a:latin typeface="微软雅黑" panose="020B0503020204020204" charset="-122"/>
              <a:ea typeface="微软雅黑" panose="020B0503020204020204" charset="-122"/>
              <a:cs typeface="微软雅黑" panose="020B0503020204020204" charset="-122"/>
            </a:endParaRPr>
          </a:p>
        </p:txBody>
      </p:sp>
      <p:sp>
        <p:nvSpPr>
          <p:cNvPr id="7" name="矩形 6"/>
          <p:cNvSpPr/>
          <p:nvPr/>
        </p:nvSpPr>
        <p:spPr>
          <a:xfrm>
            <a:off x="1219200" y="2773680"/>
            <a:ext cx="9753600" cy="1014730"/>
          </a:xfrm>
          <a:prstGeom prst="rect">
            <a:avLst/>
          </a:prstGeom>
        </p:spPr>
        <p:txBody>
          <a:bodyPr wrap="square">
            <a:spAutoFit/>
          </a:bodyPr>
          <a:lstStyle/>
          <a:p>
            <a:pPr algn="ctr"/>
            <a:r>
              <a:rPr lang="en-US" altLang="zh-CN" sz="6000" b="1" dirty="0">
                <a:solidFill>
                  <a:schemeClr val="tx1"/>
                </a:solidFill>
                <a:latin typeface="微软雅黑" panose="020B0503020204020204" charset="-122"/>
                <a:ea typeface="微软雅黑" panose="020B0503020204020204" charset="-122"/>
              </a:rPr>
              <a:t>2024</a:t>
            </a:r>
            <a:r>
              <a:rPr lang="zh-CN" altLang="en-US" sz="6000" b="1" dirty="0">
                <a:solidFill>
                  <a:schemeClr val="tx1"/>
                </a:solidFill>
                <a:latin typeface="微软雅黑" panose="020B0503020204020204" charset="-122"/>
                <a:ea typeface="微软雅黑" panose="020B0503020204020204" charset="-122"/>
              </a:rPr>
              <a:t>年工作</a:t>
            </a:r>
            <a:r>
              <a:rPr lang="zh-CN" altLang="en-US" sz="6000" b="1" dirty="0">
                <a:solidFill>
                  <a:schemeClr val="tx1"/>
                </a:solidFill>
                <a:latin typeface="微软雅黑" panose="020B0503020204020204" charset="-122"/>
                <a:ea typeface="微软雅黑" panose="020B0503020204020204" charset="-122"/>
              </a:rPr>
              <a:t>汇报</a:t>
            </a:r>
            <a:endParaRPr lang="zh-CN" altLang="en-US" sz="6000" b="1" dirty="0">
              <a:solidFill>
                <a:schemeClr val="tx1"/>
              </a:solidFill>
              <a:latin typeface="微软雅黑" panose="020B0503020204020204" charset="-122"/>
              <a:ea typeface="微软雅黑" panose="020B0503020204020204" charset="-122"/>
            </a:endParaRPr>
          </a:p>
        </p:txBody>
      </p:sp>
      <p:sp>
        <p:nvSpPr>
          <p:cNvPr id="10" name="矩形 9"/>
          <p:cNvSpPr/>
          <p:nvPr/>
        </p:nvSpPr>
        <p:spPr>
          <a:xfrm>
            <a:off x="0" y="4000318"/>
            <a:ext cx="12192000" cy="67004"/>
          </a:xfrm>
          <a:prstGeom prst="rect">
            <a:avLst/>
          </a:prstGeom>
          <a:solidFill>
            <a:srgbClr val="00673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4825247" y="-21287"/>
            <a:ext cx="2541506" cy="25390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灯片编号占位符 3"/>
          <p:cNvSpPr txBox="1"/>
          <p:nvPr/>
        </p:nvSpPr>
        <p:spPr>
          <a:xfrm>
            <a:off x="11306174" y="6454598"/>
            <a:ext cx="829687"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83E12FC-B727-46EE-A3F4-36BAB21DAD93}" type="slidenum">
              <a:rPr lang="zh-CN" altLang="en-US" sz="2000" b="1" smtClean="0">
                <a:solidFill>
                  <a:schemeClr val="tx1"/>
                </a:solidFill>
                <a:latin typeface="微软雅黑" panose="020B0503020204020204" charset="-122"/>
                <a:ea typeface="微软雅黑" panose="020B0503020204020204" charset="-122"/>
              </a:rPr>
            </a:fld>
            <a:endParaRPr lang="zh-CN" altLang="en-US" sz="2000" b="1" dirty="0" smtClean="0">
              <a:solidFill>
                <a:schemeClr val="tx1"/>
              </a:solidFill>
              <a:latin typeface="微软雅黑" panose="020B0503020204020204" charset="-122"/>
              <a:ea typeface="微软雅黑" panose="020B0503020204020204" charset="-122"/>
            </a:endParaRPr>
          </a:p>
        </p:txBody>
      </p:sp>
      <p:sp>
        <p:nvSpPr>
          <p:cNvPr id="29" name="矩形 28"/>
          <p:cNvSpPr/>
          <p:nvPr/>
        </p:nvSpPr>
        <p:spPr>
          <a:xfrm>
            <a:off x="0" y="6637160"/>
            <a:ext cx="11691891" cy="67004"/>
          </a:xfrm>
          <a:prstGeom prst="rect">
            <a:avLst/>
          </a:prstGeom>
          <a:solidFill>
            <a:srgbClr val="26864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aphicFrame>
        <p:nvGraphicFramePr>
          <p:cNvPr id="5" name="表格 4"/>
          <p:cNvGraphicFramePr>
            <a:graphicFrameLocks noGrp="1"/>
          </p:cNvGraphicFramePr>
          <p:nvPr>
            <p:custDataLst>
              <p:tags r:id="rId1"/>
            </p:custDataLst>
          </p:nvPr>
        </p:nvGraphicFramePr>
        <p:xfrm>
          <a:off x="1530350" y="28575"/>
          <a:ext cx="10661650" cy="641985"/>
        </p:xfrm>
        <a:graphic>
          <a:graphicData uri="http://schemas.openxmlformats.org/drawingml/2006/table">
            <a:tbl>
              <a:tblPr firstRow="1" bandRow="1">
                <a:tableStyleId>{93296810-A885-4BE3-A3E7-6D5BEEA58F35}</a:tableStyleId>
              </a:tblPr>
              <a:tblGrid>
                <a:gridCol w="2397760"/>
                <a:gridCol w="2499995"/>
                <a:gridCol w="2691130"/>
                <a:gridCol w="2864485"/>
                <a:gridCol w="208280"/>
              </a:tblGrid>
              <a:tr h="641985">
                <a:tc>
                  <a:txBody>
                    <a:bodyPr/>
                    <a:p>
                      <a:pPr marL="0" algn="ctr" defTabSz="914400" rtl="0" eaLnBrk="1" latinLnBrk="0" hangingPunct="1"/>
                      <a:r>
                        <a:rPr lang="en-US" altLang="zh-CN" sz="2400" kern="1200" dirty="0">
                          <a:solidFill>
                            <a:schemeClr val="tx1"/>
                          </a:solidFill>
                        </a:rPr>
                        <a:t> </a:t>
                      </a:r>
                      <a:r>
                        <a:rPr lang="zh-CN" altLang="en-US" sz="2400" kern="1200" dirty="0">
                          <a:solidFill>
                            <a:schemeClr val="tx1"/>
                          </a:solidFill>
                        </a:rPr>
                        <a:t>工作内容</a:t>
                      </a:r>
                      <a:r>
                        <a:rPr lang="en-US" altLang="zh-CN" sz="2400" kern="1200" dirty="0">
                          <a:solidFill>
                            <a:schemeClr val="tx1"/>
                          </a:solidFill>
                        </a:rPr>
                        <a:t> </a:t>
                      </a:r>
                      <a:endParaRPr lang="en-US" altLang="zh-CN" sz="2400" kern="1200" dirty="0">
                        <a:solidFill>
                          <a:schemeClr val="tx1"/>
                        </a:solidFill>
                      </a:endParaRPr>
                    </a:p>
                  </a:txBody>
                  <a:tcPr anchor="ctr">
                    <a:lnL>
                      <a:noFill/>
                    </a:lnL>
                    <a:lnR>
                      <a:noFill/>
                    </a:lnR>
                    <a:lnT>
                      <a:noFill/>
                    </a:lnT>
                    <a:lnB>
                      <a:noFill/>
                    </a:lnB>
                    <a:lnTlToBr>
                      <a:noFill/>
                    </a:lnTlToBr>
                    <a:lnBlToTr>
                      <a:noFill/>
                    </a:lnBlToTr>
                    <a:solidFill>
                      <a:schemeClr val="bg1"/>
                    </a:solidFill>
                  </a:tcPr>
                </a:tc>
                <a:tc>
                  <a:txBody>
                    <a:bodyPr/>
                    <a:p>
                      <a:pPr algn="ctr"/>
                      <a:r>
                        <a:rPr lang="zh-CN" altLang="en-US" sz="2400" kern="1200" dirty="0">
                          <a:solidFill>
                            <a:schemeClr val="tx1"/>
                          </a:solidFill>
                        </a:rPr>
                        <a:t>工作结果</a:t>
                      </a:r>
                      <a:endParaRPr lang="zh-CN" altLang="en-US" sz="2400" kern="1200" dirty="0">
                        <a:solidFill>
                          <a:schemeClr val="tx1"/>
                        </a:solidFill>
                      </a:endParaRPr>
                    </a:p>
                  </a:txBody>
                  <a:tcPr anchor="ctr">
                    <a:lnL>
                      <a:noFill/>
                    </a:lnL>
                    <a:lnR>
                      <a:noFill/>
                    </a:lnR>
                    <a:lnT>
                      <a:noFill/>
                    </a:lnT>
                    <a:lnB>
                      <a:noFill/>
                    </a:lnB>
                    <a:lnTlToBr>
                      <a:noFill/>
                    </a:lnTlToBr>
                    <a:lnBlToTr>
                      <a:noFill/>
                    </a:lnBlToTr>
                    <a:noFill/>
                  </a:tcPr>
                </a:tc>
                <a:tc>
                  <a:txBody>
                    <a:bodyPr/>
                    <a:p>
                      <a:pPr marL="0" algn="ctr" defTabSz="914400" rtl="0" eaLnBrk="1" latinLnBrk="0" hangingPunct="1"/>
                      <a:r>
                        <a:rPr lang="zh-CN" altLang="en-US" sz="2400" kern="1200" dirty="0">
                          <a:solidFill>
                            <a:schemeClr val="bg1"/>
                          </a:solidFill>
                        </a:rPr>
                        <a:t>后续工作规划</a:t>
                      </a:r>
                      <a:endParaRPr lang="zh-CN" altLang="en-US" sz="2400" kern="1200" dirty="0">
                        <a:solidFill>
                          <a:schemeClr val="bg1"/>
                        </a:solidFill>
                      </a:endParaRPr>
                    </a:p>
                  </a:txBody>
                  <a:tcPr anchor="ctr">
                    <a:lnL>
                      <a:noFill/>
                    </a:lnL>
                    <a:lnR>
                      <a:noFill/>
                    </a:lnR>
                    <a:lnT>
                      <a:noFill/>
                    </a:lnT>
                    <a:lnB>
                      <a:noFill/>
                    </a:lnB>
                    <a:lnTlToBr>
                      <a:noFill/>
                    </a:lnTlToBr>
                    <a:lnBlToTr>
                      <a:noFill/>
                    </a:lnBlToTr>
                    <a:solidFill>
                      <a:srgbClr val="26864F"/>
                    </a:solidFill>
                  </a:tcPr>
                </a:tc>
                <a:tc>
                  <a:txBody>
                    <a:bodyPr/>
                    <a:p>
                      <a:pPr marL="0" algn="ctr" defTabSz="914400" rtl="0" eaLnBrk="1" latinLnBrk="0" hangingPunct="1"/>
                      <a:r>
                        <a:rPr lang="zh-CN" altLang="en-US" sz="2400" kern="1200" dirty="0" smtClean="0">
                          <a:solidFill>
                            <a:schemeClr val="tx1"/>
                          </a:solidFill>
                        </a:rPr>
                        <a:t>工作中的</a:t>
                      </a:r>
                      <a:r>
                        <a:rPr lang="zh-CN" altLang="en-US" sz="2400" kern="1200" dirty="0" smtClean="0">
                          <a:solidFill>
                            <a:schemeClr val="tx1"/>
                          </a:solidFill>
                        </a:rPr>
                        <a:t>问题</a:t>
                      </a:r>
                      <a:endParaRPr lang="zh-CN" altLang="en-US" sz="2400" kern="1200" dirty="0" smtClean="0">
                        <a:solidFill>
                          <a:schemeClr val="tx1"/>
                        </a:solidFill>
                      </a:endParaRPr>
                    </a:p>
                  </a:txBody>
                  <a:tcPr anchor="ctr">
                    <a:lnL>
                      <a:noFill/>
                    </a:lnL>
                    <a:lnR>
                      <a:noFill/>
                    </a:lnR>
                    <a:lnT>
                      <a:noFill/>
                    </a:lnT>
                    <a:lnB>
                      <a:noFill/>
                    </a:lnB>
                    <a:lnTlToBr>
                      <a:noFill/>
                    </a:lnTlToBr>
                    <a:lnBlToTr>
                      <a:noFill/>
                    </a:lnBlToTr>
                    <a:solidFill>
                      <a:schemeClr val="bg1"/>
                    </a:solidFill>
                  </a:tcPr>
                </a:tc>
                <a:tc>
                  <a:txBody>
                    <a:bodyPr/>
                    <a:p>
                      <a:pPr marL="0" algn="ctr" defTabSz="914400" rtl="0" eaLnBrk="1" latinLnBrk="0" hangingPunct="1"/>
                      <a:endParaRPr lang="zh-CN" altLang="en-US" sz="1800" kern="1200" dirty="0" smtClean="0">
                        <a:solidFill>
                          <a:schemeClr val="tx1">
                            <a:lumMod val="50000"/>
                            <a:lumOff val="50000"/>
                          </a:schemeClr>
                        </a:solidFill>
                      </a:endParaRPr>
                    </a:p>
                  </a:txBody>
                  <a:tcPr anchor="ctr">
                    <a:lnL>
                      <a:noFill/>
                    </a:lnL>
                    <a:lnR>
                      <a:noFill/>
                    </a:lnR>
                    <a:lnT>
                      <a:noFill/>
                    </a:lnT>
                    <a:lnB>
                      <a:noFill/>
                    </a:lnB>
                    <a:lnTlToBr>
                      <a:noFill/>
                    </a:lnTlToBr>
                    <a:lnBlToTr>
                      <a:noFill/>
                    </a:lnBlToTr>
                    <a:solidFill>
                      <a:schemeClr val="bg1"/>
                    </a:solidFill>
                  </a:tcPr>
                </a:tc>
              </a:tr>
            </a:tbl>
          </a:graphicData>
        </a:graphic>
      </p:graphicFrame>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62585" y="-9525"/>
            <a:ext cx="637540" cy="637540"/>
          </a:xfrm>
          <a:prstGeom prst="ellipse">
            <a:avLst/>
          </a:prstGeom>
        </p:spPr>
      </p:pic>
      <p:sp>
        <p:nvSpPr>
          <p:cNvPr id="7" name="矩形 6"/>
          <p:cNvSpPr/>
          <p:nvPr/>
        </p:nvSpPr>
        <p:spPr>
          <a:xfrm>
            <a:off x="0" y="638202"/>
            <a:ext cx="12192000" cy="67004"/>
          </a:xfrm>
          <a:prstGeom prst="rect">
            <a:avLst/>
          </a:prstGeom>
          <a:solidFill>
            <a:srgbClr val="26864F"/>
          </a:solid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00673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grpSp>
        <p:nvGrpSpPr>
          <p:cNvPr id="9" name="组合 8"/>
          <p:cNvGrpSpPr/>
          <p:nvPr/>
        </p:nvGrpSpPr>
        <p:grpSpPr>
          <a:xfrm>
            <a:off x="1161415" y="1506855"/>
            <a:ext cx="9733280" cy="4009390"/>
            <a:chOff x="1829" y="2373"/>
            <a:chExt cx="15328" cy="6314"/>
          </a:xfrm>
        </p:grpSpPr>
        <p:sp>
          <p:nvSpPr>
            <p:cNvPr id="3" name="文本框 2"/>
            <p:cNvSpPr txBox="1"/>
            <p:nvPr/>
          </p:nvSpPr>
          <p:spPr>
            <a:xfrm>
              <a:off x="1829" y="2600"/>
              <a:ext cx="2594" cy="725"/>
            </a:xfrm>
            <a:prstGeom prst="rect">
              <a:avLst/>
            </a:prstGeom>
            <a:noFill/>
          </p:spPr>
          <p:txBody>
            <a:bodyPr wrap="square" rtlCol="0">
              <a:spAutoFit/>
            </a:bodyPr>
            <a:p>
              <a:r>
                <a:rPr lang="zh-CN" altLang="en-US" sz="2400" b="1"/>
                <a:t>工作规划：</a:t>
              </a:r>
              <a:endParaRPr lang="zh-CN" altLang="en-US" sz="2400" b="1"/>
            </a:p>
          </p:txBody>
        </p:sp>
        <p:sp>
          <p:nvSpPr>
            <p:cNvPr id="4" name="文本框 3"/>
            <p:cNvSpPr txBox="1"/>
            <p:nvPr/>
          </p:nvSpPr>
          <p:spPr>
            <a:xfrm>
              <a:off x="5055" y="2373"/>
              <a:ext cx="12102" cy="6315"/>
            </a:xfrm>
            <a:prstGeom prst="rect">
              <a:avLst/>
            </a:prstGeom>
            <a:solidFill>
              <a:schemeClr val="bg1"/>
            </a:solidFill>
          </p:spPr>
          <p:txBody>
            <a:bodyPr wrap="square" rtlCol="0">
              <a:noAutofit/>
            </a:bodyPr>
            <a:p>
              <a:pPr marL="342900" indent="-342900" fontAlgn="auto">
                <a:lnSpc>
                  <a:spcPct val="150000"/>
                </a:lnSpc>
                <a:buFont typeface="Wingdings" panose="05000000000000000000" charset="0"/>
                <a:buChar char="Ø"/>
              </a:pPr>
              <a:r>
                <a:rPr lang="zh-CN" altLang="en-US" sz="2400" b="1">
                  <a:sym typeface="+mn-ea"/>
                </a:rPr>
                <a:t>将室内试验有序开展，整体上争取在</a:t>
              </a:r>
              <a:r>
                <a:rPr lang="en-US" altLang="zh-CN" sz="2400" b="1">
                  <a:sym typeface="+mn-ea"/>
                </a:rPr>
                <a:t>11</a:t>
              </a:r>
              <a:r>
                <a:rPr lang="zh-CN" altLang="en-US" sz="2400" b="1">
                  <a:sym typeface="+mn-ea"/>
                </a:rPr>
                <a:t>月份结束；</a:t>
              </a:r>
              <a:endParaRPr lang="zh-CN" altLang="en-US" sz="2400" b="1"/>
            </a:p>
            <a:p>
              <a:pPr marL="342900" indent="-342900" fontAlgn="auto">
                <a:lnSpc>
                  <a:spcPct val="150000"/>
                </a:lnSpc>
                <a:buFont typeface="Wingdings" panose="05000000000000000000" charset="0"/>
                <a:buChar char="Ø"/>
              </a:pPr>
              <a:r>
                <a:rPr lang="zh-CN" altLang="en-US" sz="2400" b="1">
                  <a:sym typeface="+mn-ea"/>
                </a:rPr>
                <a:t>试验结束后，进行归纳整理，集成毕设数据库；</a:t>
              </a:r>
              <a:endParaRPr lang="zh-CN" altLang="en-US" sz="2400" b="1"/>
            </a:p>
            <a:p>
              <a:pPr marL="342900" indent="-342900" fontAlgn="auto">
                <a:lnSpc>
                  <a:spcPct val="150000"/>
                </a:lnSpc>
                <a:buFont typeface="Wingdings" panose="05000000000000000000" charset="0"/>
                <a:buChar char="Ø"/>
              </a:pPr>
              <a:r>
                <a:rPr lang="zh-CN" altLang="en-US" sz="2400" b="1">
                  <a:sym typeface="+mn-ea"/>
                </a:rPr>
                <a:t>准备硕士中期考核；</a:t>
              </a:r>
              <a:endParaRPr lang="zh-CN" altLang="en-US" sz="2400" b="1">
                <a:sym typeface="+mn-ea"/>
              </a:endParaRPr>
            </a:p>
            <a:p>
              <a:pPr marL="342900" indent="-342900" fontAlgn="auto">
                <a:lnSpc>
                  <a:spcPct val="150000"/>
                </a:lnSpc>
                <a:buFont typeface="Wingdings" panose="05000000000000000000" charset="0"/>
                <a:buChar char="Ø"/>
              </a:pPr>
              <a:r>
                <a:rPr lang="zh-CN" altLang="en-US" sz="2400" b="1">
                  <a:sym typeface="+mn-ea"/>
                </a:rPr>
                <a:t>放假前将毕设大论文撰写一部分；</a:t>
              </a:r>
              <a:endParaRPr lang="zh-CN" altLang="en-US" sz="2400" b="1"/>
            </a:p>
            <a:p>
              <a:pPr marL="342900" indent="-342900" fontAlgn="auto">
                <a:lnSpc>
                  <a:spcPct val="150000"/>
                </a:lnSpc>
                <a:buFont typeface="Wingdings" panose="05000000000000000000" charset="0"/>
                <a:buChar char="Ø"/>
              </a:pPr>
              <a:r>
                <a:rPr lang="zh-CN" altLang="en-US" sz="2400" b="1">
                  <a:sym typeface="+mn-ea"/>
                </a:rPr>
                <a:t>将文章及专利进行完善；</a:t>
              </a:r>
              <a:endParaRPr lang="zh-CN" altLang="en-US" sz="2400" b="1">
                <a:sym typeface="+mn-ea"/>
              </a:endParaRPr>
            </a:p>
            <a:p>
              <a:pPr marL="342900" indent="-342900" fontAlgn="auto">
                <a:lnSpc>
                  <a:spcPct val="150000"/>
                </a:lnSpc>
                <a:buFont typeface="Wingdings" panose="05000000000000000000" charset="0"/>
                <a:buChar char="Ø"/>
              </a:pPr>
              <a:r>
                <a:rPr lang="zh-CN" altLang="en-US" sz="2400" b="1">
                  <a:sym typeface="+mn-ea"/>
                </a:rPr>
                <a:t>可能过段时间再去一次试验站，查看风蚀数据，检查风速仪运转情况，担心出问题会影响数据收集</a:t>
              </a:r>
              <a:endParaRPr lang="zh-CN" altLang="en-US" sz="2400" b="1"/>
            </a:p>
            <a:p>
              <a:pPr marL="342900" indent="-342900" fontAlgn="auto">
                <a:lnSpc>
                  <a:spcPct val="150000"/>
                </a:lnSpc>
                <a:buFont typeface="Wingdings" panose="05000000000000000000" charset="0"/>
                <a:buChar char="Ø"/>
              </a:pPr>
              <a:endParaRPr lang="zh-CN" altLang="en-US" sz="2400" b="1"/>
            </a:p>
            <a:p>
              <a:pPr marL="342900" indent="-342900" fontAlgn="auto">
                <a:lnSpc>
                  <a:spcPct val="150000"/>
                </a:lnSpc>
                <a:buFont typeface="Wingdings" panose="05000000000000000000" charset="0"/>
                <a:buChar char="Ø"/>
              </a:pPr>
              <a:endParaRPr lang="en-US" altLang="zh-CN" sz="2400" b="1"/>
            </a:p>
          </p:txBody>
        </p:sp>
      </p:gr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0" y="6637160"/>
            <a:ext cx="11691891" cy="67004"/>
          </a:xfrm>
          <a:prstGeom prst="rect">
            <a:avLst/>
          </a:prstGeom>
          <a:solidFill>
            <a:srgbClr val="26864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aphicFrame>
        <p:nvGraphicFramePr>
          <p:cNvPr id="5" name="表格 4"/>
          <p:cNvGraphicFramePr>
            <a:graphicFrameLocks noGrp="1"/>
          </p:cNvGraphicFramePr>
          <p:nvPr>
            <p:custDataLst>
              <p:tags r:id="rId1"/>
            </p:custDataLst>
          </p:nvPr>
        </p:nvGraphicFramePr>
        <p:xfrm>
          <a:off x="1530350" y="28575"/>
          <a:ext cx="10661650" cy="641985"/>
        </p:xfrm>
        <a:graphic>
          <a:graphicData uri="http://schemas.openxmlformats.org/drawingml/2006/table">
            <a:tbl>
              <a:tblPr firstRow="1" bandRow="1">
                <a:tableStyleId>{93296810-A885-4BE3-A3E7-6D5BEEA58F35}</a:tableStyleId>
              </a:tblPr>
              <a:tblGrid>
                <a:gridCol w="2397760"/>
                <a:gridCol w="2499995"/>
                <a:gridCol w="2691130"/>
                <a:gridCol w="2864485"/>
                <a:gridCol w="208280"/>
              </a:tblGrid>
              <a:tr h="641985">
                <a:tc>
                  <a:txBody>
                    <a:bodyPr/>
                    <a:p>
                      <a:pPr marL="0" algn="ctr" defTabSz="914400" rtl="0" eaLnBrk="1" latinLnBrk="0" hangingPunct="1"/>
                      <a:r>
                        <a:rPr lang="en-US" altLang="zh-CN" sz="2400" kern="1200" dirty="0">
                          <a:solidFill>
                            <a:schemeClr val="tx1"/>
                          </a:solidFill>
                        </a:rPr>
                        <a:t> </a:t>
                      </a:r>
                      <a:r>
                        <a:rPr lang="zh-CN" altLang="en-US" sz="2400" kern="1200" dirty="0">
                          <a:solidFill>
                            <a:schemeClr val="tx1"/>
                          </a:solidFill>
                        </a:rPr>
                        <a:t>工作内容</a:t>
                      </a:r>
                      <a:r>
                        <a:rPr lang="en-US" altLang="zh-CN" sz="2400" kern="1200" dirty="0">
                          <a:solidFill>
                            <a:schemeClr val="tx1"/>
                          </a:solidFill>
                        </a:rPr>
                        <a:t> </a:t>
                      </a:r>
                      <a:endParaRPr lang="en-US" altLang="zh-CN" sz="2400" kern="1200" dirty="0">
                        <a:solidFill>
                          <a:schemeClr val="tx1"/>
                        </a:solidFill>
                      </a:endParaRPr>
                    </a:p>
                  </a:txBody>
                  <a:tcPr anchor="ctr">
                    <a:lnL>
                      <a:noFill/>
                    </a:lnL>
                    <a:lnR>
                      <a:noFill/>
                    </a:lnR>
                    <a:lnT>
                      <a:noFill/>
                    </a:lnT>
                    <a:lnB>
                      <a:noFill/>
                    </a:lnB>
                    <a:lnTlToBr>
                      <a:noFill/>
                    </a:lnTlToBr>
                    <a:lnBlToTr>
                      <a:noFill/>
                    </a:lnBlToTr>
                    <a:solidFill>
                      <a:schemeClr val="bg1"/>
                    </a:solidFill>
                  </a:tcPr>
                </a:tc>
                <a:tc>
                  <a:txBody>
                    <a:bodyPr/>
                    <a:p>
                      <a:pPr algn="ctr"/>
                      <a:r>
                        <a:rPr lang="zh-CN" altLang="en-US" sz="2400" kern="1200" dirty="0">
                          <a:solidFill>
                            <a:schemeClr val="tx1"/>
                          </a:solidFill>
                        </a:rPr>
                        <a:t>工作结果</a:t>
                      </a:r>
                      <a:endParaRPr lang="zh-CN" altLang="en-US" sz="2400" kern="1200" dirty="0">
                        <a:solidFill>
                          <a:schemeClr val="tx1"/>
                        </a:solidFill>
                      </a:endParaRPr>
                    </a:p>
                  </a:txBody>
                  <a:tcPr anchor="ctr">
                    <a:lnL>
                      <a:noFill/>
                    </a:lnL>
                    <a:lnR>
                      <a:noFill/>
                    </a:lnR>
                    <a:lnT>
                      <a:noFill/>
                    </a:lnT>
                    <a:lnB>
                      <a:noFill/>
                    </a:lnB>
                    <a:lnTlToBr>
                      <a:noFill/>
                    </a:lnTlToBr>
                    <a:lnBlToTr>
                      <a:noFill/>
                    </a:lnBlToTr>
                    <a:noFill/>
                  </a:tcPr>
                </a:tc>
                <a:tc>
                  <a:txBody>
                    <a:bodyPr/>
                    <a:p>
                      <a:pPr marL="0" algn="ctr" defTabSz="914400" rtl="0" eaLnBrk="1" latinLnBrk="0" hangingPunct="1"/>
                      <a:r>
                        <a:rPr lang="zh-CN" altLang="en-US" sz="2400" kern="1200" dirty="0">
                          <a:solidFill>
                            <a:schemeClr val="tx1"/>
                          </a:solidFill>
                        </a:rPr>
                        <a:t>后续工作规划</a:t>
                      </a:r>
                      <a:endParaRPr lang="zh-CN" altLang="en-US" sz="2400" kern="1200" dirty="0">
                        <a:solidFill>
                          <a:schemeClr val="tx1"/>
                        </a:solidFill>
                      </a:endParaRPr>
                    </a:p>
                  </a:txBody>
                  <a:tcPr anchor="ctr">
                    <a:lnL>
                      <a:noFill/>
                    </a:lnL>
                    <a:lnR>
                      <a:noFill/>
                    </a:lnR>
                    <a:lnT>
                      <a:noFill/>
                    </a:lnT>
                    <a:lnB>
                      <a:noFill/>
                    </a:lnB>
                    <a:lnTlToBr>
                      <a:noFill/>
                    </a:lnTlToBr>
                    <a:lnBlToTr>
                      <a:noFill/>
                    </a:lnBlToTr>
                    <a:noFill/>
                  </a:tcPr>
                </a:tc>
                <a:tc>
                  <a:txBody>
                    <a:bodyPr/>
                    <a:p>
                      <a:pPr marL="0" algn="ctr" defTabSz="914400" rtl="0" eaLnBrk="1" latinLnBrk="0" hangingPunct="1"/>
                      <a:r>
                        <a:rPr lang="zh-CN" altLang="en-US" sz="2400" kern="1200" dirty="0" smtClean="0">
                          <a:solidFill>
                            <a:schemeClr val="bg1"/>
                          </a:solidFill>
                        </a:rPr>
                        <a:t>工作中的问题</a:t>
                      </a:r>
                      <a:endParaRPr lang="zh-CN" altLang="en-US" sz="2400" kern="1200" dirty="0" smtClean="0">
                        <a:solidFill>
                          <a:schemeClr val="bg1"/>
                        </a:solidFill>
                      </a:endParaRPr>
                    </a:p>
                  </a:txBody>
                  <a:tcPr anchor="ctr">
                    <a:lnL>
                      <a:noFill/>
                    </a:lnL>
                    <a:lnR>
                      <a:noFill/>
                    </a:lnR>
                    <a:lnT>
                      <a:noFill/>
                    </a:lnT>
                    <a:lnB>
                      <a:noFill/>
                    </a:lnB>
                    <a:lnTlToBr>
                      <a:noFill/>
                    </a:lnTlToBr>
                    <a:lnBlToTr>
                      <a:noFill/>
                    </a:lnBlToTr>
                    <a:solidFill>
                      <a:srgbClr val="26864F"/>
                    </a:solidFill>
                  </a:tcPr>
                </a:tc>
                <a:tc>
                  <a:txBody>
                    <a:bodyPr/>
                    <a:p>
                      <a:pPr marL="0" algn="ctr" defTabSz="914400" rtl="0" eaLnBrk="1" latinLnBrk="0" hangingPunct="1"/>
                      <a:endParaRPr lang="zh-CN" altLang="en-US" sz="1800" kern="1200" dirty="0" smtClean="0">
                        <a:solidFill>
                          <a:schemeClr val="tx1">
                            <a:lumMod val="50000"/>
                            <a:lumOff val="50000"/>
                          </a:schemeClr>
                        </a:solidFill>
                      </a:endParaRPr>
                    </a:p>
                  </a:txBody>
                  <a:tcPr anchor="ctr">
                    <a:lnL>
                      <a:noFill/>
                    </a:lnL>
                    <a:lnR>
                      <a:noFill/>
                    </a:lnR>
                    <a:lnT>
                      <a:noFill/>
                    </a:lnT>
                    <a:lnB>
                      <a:noFill/>
                    </a:lnB>
                    <a:lnTlToBr>
                      <a:noFill/>
                    </a:lnTlToBr>
                    <a:lnBlToTr>
                      <a:noFill/>
                    </a:lnBlToTr>
                    <a:solidFill>
                      <a:schemeClr val="bg1"/>
                    </a:solidFill>
                  </a:tcPr>
                </a:tc>
              </a:tr>
            </a:tbl>
          </a:graphicData>
        </a:graphic>
      </p:graphicFrame>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62585" y="-9525"/>
            <a:ext cx="637540" cy="637540"/>
          </a:xfrm>
          <a:prstGeom prst="ellipse">
            <a:avLst/>
          </a:prstGeom>
        </p:spPr>
      </p:pic>
      <p:sp>
        <p:nvSpPr>
          <p:cNvPr id="7" name="矩形 6"/>
          <p:cNvSpPr/>
          <p:nvPr/>
        </p:nvSpPr>
        <p:spPr>
          <a:xfrm>
            <a:off x="0" y="638202"/>
            <a:ext cx="12192000" cy="67004"/>
          </a:xfrm>
          <a:prstGeom prst="rect">
            <a:avLst/>
          </a:prstGeom>
          <a:solidFill>
            <a:srgbClr val="26864F"/>
          </a:solid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00673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2" name="文本框 1"/>
          <p:cNvSpPr txBox="1"/>
          <p:nvPr/>
        </p:nvSpPr>
        <p:spPr>
          <a:xfrm>
            <a:off x="362585" y="974725"/>
            <a:ext cx="864870" cy="460375"/>
          </a:xfrm>
          <a:prstGeom prst="rect">
            <a:avLst/>
          </a:prstGeom>
          <a:noFill/>
        </p:spPr>
        <p:txBody>
          <a:bodyPr wrap="square" rtlCol="0">
            <a:spAutoFit/>
          </a:bodyPr>
          <a:p>
            <a:r>
              <a:rPr lang="zh-CN" altLang="en-US" sz="2400" b="1"/>
              <a:t>问题：</a:t>
            </a:r>
            <a:endParaRPr lang="zh-CN" altLang="en-US" sz="2400" b="1"/>
          </a:p>
        </p:txBody>
      </p:sp>
      <p:sp>
        <p:nvSpPr>
          <p:cNvPr id="4" name="文本框 3"/>
          <p:cNvSpPr txBox="1"/>
          <p:nvPr/>
        </p:nvSpPr>
        <p:spPr>
          <a:xfrm>
            <a:off x="84455" y="1339215"/>
            <a:ext cx="6876415" cy="5164455"/>
          </a:xfrm>
          <a:prstGeom prst="rect">
            <a:avLst/>
          </a:prstGeom>
          <a:noFill/>
        </p:spPr>
        <p:txBody>
          <a:bodyPr wrap="square" rtlCol="0">
            <a:noAutofit/>
          </a:bodyPr>
          <a:p>
            <a:pPr marL="342900" indent="-342900" fontAlgn="auto">
              <a:lnSpc>
                <a:spcPct val="150000"/>
              </a:lnSpc>
              <a:buFont typeface="Wingdings" panose="05000000000000000000" charset="0"/>
              <a:buChar char="Ø"/>
            </a:pPr>
            <a:r>
              <a:rPr lang="zh-CN" altLang="en-US" sz="2000" b="1"/>
              <a:t>由于自身原因（经验不够、拖沓、怠工）导致试验和其它方面工作协调不合理，完成时间</a:t>
            </a:r>
            <a:r>
              <a:rPr lang="zh-CN" altLang="en-US" sz="2000" b="1"/>
              <a:t>较长；</a:t>
            </a:r>
            <a:endParaRPr lang="zh-CN" altLang="en-US" sz="2000" b="1"/>
          </a:p>
          <a:p>
            <a:pPr marL="342900" indent="-342900" fontAlgn="auto">
              <a:lnSpc>
                <a:spcPct val="150000"/>
              </a:lnSpc>
              <a:buFont typeface="Wingdings" panose="05000000000000000000" charset="0"/>
              <a:buChar char="Ø"/>
            </a:pPr>
            <a:r>
              <a:rPr lang="zh-CN" altLang="en-US" sz="2000" b="1"/>
              <a:t>玉米生长前期干旱缺水导致玉米生长状况不好；</a:t>
            </a:r>
            <a:endParaRPr lang="zh-CN" altLang="en-US" sz="2000" b="1"/>
          </a:p>
          <a:p>
            <a:pPr marL="342900" indent="-342900" fontAlgn="auto">
              <a:lnSpc>
                <a:spcPct val="150000"/>
              </a:lnSpc>
              <a:buFont typeface="Wingdings" panose="05000000000000000000" charset="0"/>
              <a:buChar char="Ø"/>
            </a:pPr>
            <a:r>
              <a:rPr lang="zh-CN" altLang="en-US" sz="2000" b="1"/>
              <a:t>玉米播种后乃至整个生长期，都有野生动物侵扰（野鸡、山鸡、野</a:t>
            </a:r>
            <a:r>
              <a:rPr lang="zh-CN" altLang="en-US" sz="2000" b="1"/>
              <a:t>猪等），补苗</a:t>
            </a:r>
            <a:r>
              <a:rPr lang="zh-CN" altLang="en-US" sz="2000" b="1"/>
              <a:t>多次；生长期冰雹、沙尘暴以及玉米黑粉病；</a:t>
            </a:r>
            <a:endParaRPr lang="zh-CN" altLang="en-US" sz="2000" b="1"/>
          </a:p>
          <a:p>
            <a:pPr marL="342900" indent="-342900" fontAlgn="auto">
              <a:lnSpc>
                <a:spcPct val="150000"/>
              </a:lnSpc>
              <a:buFont typeface="Wingdings" panose="05000000000000000000" charset="0"/>
              <a:buChar char="Ø"/>
            </a:pPr>
            <a:r>
              <a:rPr lang="zh-CN" altLang="en-US" sz="2000" b="1"/>
              <a:t>当雨量过大时，径流桶会存在溢出</a:t>
            </a:r>
            <a:r>
              <a:rPr lang="zh-CN" altLang="en-US" sz="2000" b="1"/>
              <a:t>情况；</a:t>
            </a:r>
            <a:endParaRPr lang="zh-CN" altLang="en-US" sz="2000" b="1"/>
          </a:p>
          <a:p>
            <a:pPr marL="285750" indent="-285750" fontAlgn="auto">
              <a:lnSpc>
                <a:spcPct val="150000"/>
              </a:lnSpc>
              <a:buFont typeface="Wingdings" panose="05000000000000000000" charset="0"/>
              <a:buChar char="Ø"/>
            </a:pPr>
            <a:r>
              <a:rPr lang="en-US" altLang="zh-CN" sz="2000" b="1"/>
              <a:t> </a:t>
            </a:r>
            <a:r>
              <a:rPr lang="zh-CN" altLang="en-US" sz="2000" b="1"/>
              <a:t>试验处理过多，发现处理间差异存在部分不明显的情况。数据收集后发现整体试验设计存在一种较混乱的情况，与研究主题靠的</a:t>
            </a:r>
            <a:r>
              <a:rPr lang="zh-CN" altLang="en-US" sz="2000" b="1"/>
              <a:t>不紧凑</a:t>
            </a:r>
            <a:endParaRPr lang="zh-CN" altLang="en-US" sz="2000" b="1"/>
          </a:p>
          <a:p>
            <a:pPr marL="285750" indent="-285750" fontAlgn="auto">
              <a:lnSpc>
                <a:spcPct val="150000"/>
              </a:lnSpc>
              <a:buFont typeface="Wingdings" panose="05000000000000000000" charset="0"/>
              <a:buChar char="Ø"/>
            </a:pPr>
            <a:r>
              <a:rPr lang="zh-CN" altLang="en-US" sz="2000" b="1"/>
              <a:t>风蚀杯只能测定短期（</a:t>
            </a:r>
            <a:r>
              <a:rPr lang="en-US" altLang="zh-CN" sz="2000" b="1"/>
              <a:t>1</a:t>
            </a:r>
            <a:r>
              <a:rPr lang="zh-CN" altLang="en-US" sz="2000" b="1"/>
              <a:t>个</a:t>
            </a:r>
            <a:r>
              <a:rPr lang="zh-CN" altLang="en-US" sz="2000" b="1"/>
              <a:t>多月）的</a:t>
            </a:r>
            <a:r>
              <a:rPr lang="zh-CN" altLang="en-US" sz="2000" b="1"/>
              <a:t>风蚀</a:t>
            </a:r>
            <a:endParaRPr lang="zh-CN" altLang="en-US" sz="2000" b="1"/>
          </a:p>
        </p:txBody>
      </p:sp>
      <p:grpSp>
        <p:nvGrpSpPr>
          <p:cNvPr id="20" name="组合 19"/>
          <p:cNvGrpSpPr/>
          <p:nvPr/>
        </p:nvGrpSpPr>
        <p:grpSpPr>
          <a:xfrm>
            <a:off x="7109460" y="840740"/>
            <a:ext cx="4915535" cy="5662930"/>
            <a:chOff x="11196" y="1534"/>
            <a:chExt cx="7741" cy="8918"/>
          </a:xfrm>
        </p:grpSpPr>
        <p:pic>
          <p:nvPicPr>
            <p:cNvPr id="18" name="图片 17" descr="dabc15e3d710dd7dc1df8912b9c71ed"/>
            <p:cNvPicPr>
              <a:picLocks noChangeAspect="1"/>
            </p:cNvPicPr>
            <p:nvPr/>
          </p:nvPicPr>
          <p:blipFill>
            <a:blip r:embed="rId3"/>
            <a:stretch>
              <a:fillRect/>
            </a:stretch>
          </p:blipFill>
          <p:spPr>
            <a:xfrm>
              <a:off x="15615" y="6021"/>
              <a:ext cx="3322" cy="4431"/>
            </a:xfrm>
            <a:prstGeom prst="rect">
              <a:avLst/>
            </a:prstGeom>
          </p:spPr>
        </p:pic>
        <p:pic>
          <p:nvPicPr>
            <p:cNvPr id="8" name="图片 7" descr="0a361fa71e9920329d0098a1943c0b9"/>
            <p:cNvPicPr>
              <a:picLocks noChangeAspect="1"/>
            </p:cNvPicPr>
            <p:nvPr/>
          </p:nvPicPr>
          <p:blipFill>
            <a:blip r:embed="rId4"/>
            <a:stretch>
              <a:fillRect/>
            </a:stretch>
          </p:blipFill>
          <p:spPr>
            <a:xfrm>
              <a:off x="11211" y="1535"/>
              <a:ext cx="2498" cy="3332"/>
            </a:xfrm>
            <a:prstGeom prst="rect">
              <a:avLst/>
            </a:prstGeom>
          </p:spPr>
        </p:pic>
        <p:pic>
          <p:nvPicPr>
            <p:cNvPr id="9" name="图片 8" descr="0c268275a45cc533ac09c8e8bc8eb28"/>
            <p:cNvPicPr>
              <a:picLocks noChangeAspect="1"/>
            </p:cNvPicPr>
            <p:nvPr/>
          </p:nvPicPr>
          <p:blipFill>
            <a:blip r:embed="rId5"/>
            <a:stretch>
              <a:fillRect/>
            </a:stretch>
          </p:blipFill>
          <p:spPr>
            <a:xfrm>
              <a:off x="13836" y="1534"/>
              <a:ext cx="2498" cy="3333"/>
            </a:xfrm>
            <a:prstGeom prst="rect">
              <a:avLst/>
            </a:prstGeom>
          </p:spPr>
        </p:pic>
        <p:pic>
          <p:nvPicPr>
            <p:cNvPr id="10" name="图片 9" descr="aa05634ccc1888c73be0a1221fb064b"/>
            <p:cNvPicPr>
              <a:picLocks noChangeAspect="1"/>
            </p:cNvPicPr>
            <p:nvPr/>
          </p:nvPicPr>
          <p:blipFill>
            <a:blip r:embed="rId6"/>
            <a:stretch>
              <a:fillRect/>
            </a:stretch>
          </p:blipFill>
          <p:spPr>
            <a:xfrm>
              <a:off x="11211" y="4770"/>
              <a:ext cx="2497" cy="3379"/>
            </a:xfrm>
            <a:prstGeom prst="rect">
              <a:avLst/>
            </a:prstGeom>
          </p:spPr>
        </p:pic>
        <p:pic>
          <p:nvPicPr>
            <p:cNvPr id="13" name="图片 12" descr="a1e911bf8d9849e7910d31511b4f3c0"/>
            <p:cNvPicPr>
              <a:picLocks noChangeAspect="1"/>
            </p:cNvPicPr>
            <p:nvPr/>
          </p:nvPicPr>
          <p:blipFill>
            <a:blip r:embed="rId7"/>
            <a:srcRect t="22359"/>
            <a:stretch>
              <a:fillRect/>
            </a:stretch>
          </p:blipFill>
          <p:spPr>
            <a:xfrm>
              <a:off x="11196" y="7865"/>
              <a:ext cx="2497" cy="2587"/>
            </a:xfrm>
            <a:prstGeom prst="rect">
              <a:avLst/>
            </a:prstGeom>
          </p:spPr>
        </p:pic>
        <p:pic>
          <p:nvPicPr>
            <p:cNvPr id="14" name="图片 13" descr="57d52ee19072d8d97119477dd560411"/>
            <p:cNvPicPr>
              <a:picLocks noChangeAspect="1"/>
            </p:cNvPicPr>
            <p:nvPr/>
          </p:nvPicPr>
          <p:blipFill>
            <a:blip r:embed="rId8"/>
            <a:stretch>
              <a:fillRect/>
            </a:stretch>
          </p:blipFill>
          <p:spPr>
            <a:xfrm>
              <a:off x="16462" y="1535"/>
              <a:ext cx="2475" cy="3301"/>
            </a:xfrm>
            <a:prstGeom prst="rect">
              <a:avLst/>
            </a:prstGeom>
          </p:spPr>
        </p:pic>
        <p:pic>
          <p:nvPicPr>
            <p:cNvPr id="17" name="图片 16" descr="a47a0a5dcf1b4dc4cc72a21c3eaf65c"/>
            <p:cNvPicPr>
              <a:picLocks noChangeAspect="1"/>
            </p:cNvPicPr>
            <p:nvPr/>
          </p:nvPicPr>
          <p:blipFill>
            <a:blip r:embed="rId9"/>
            <a:stretch>
              <a:fillRect/>
            </a:stretch>
          </p:blipFill>
          <p:spPr>
            <a:xfrm>
              <a:off x="13840" y="4769"/>
              <a:ext cx="2492" cy="3380"/>
            </a:xfrm>
            <a:prstGeom prst="rect">
              <a:avLst/>
            </a:prstGeom>
          </p:spPr>
        </p:pic>
      </p:grpSp>
      <p:sp>
        <p:nvSpPr>
          <p:cNvPr id="27" name="灯片编号占位符 3"/>
          <p:cNvSpPr txBox="1"/>
          <p:nvPr/>
        </p:nvSpPr>
        <p:spPr>
          <a:xfrm>
            <a:off x="11223625" y="6454775"/>
            <a:ext cx="829945"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83E12FC-B727-46EE-A3F4-36BAB21DAD93}" type="slidenum">
              <a:rPr lang="zh-CN" altLang="en-US" sz="2000" b="1" smtClean="0">
                <a:solidFill>
                  <a:schemeClr val="tx1"/>
                </a:solidFill>
                <a:latin typeface="微软雅黑" panose="020B0503020204020204" charset="-122"/>
                <a:ea typeface="微软雅黑" panose="020B0503020204020204" charset="-122"/>
              </a:rPr>
            </a:fld>
            <a:endParaRPr lang="zh-CN" altLang="en-US" sz="2000" b="1" dirty="0" smtClean="0">
              <a:solidFill>
                <a:schemeClr val="tx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98420" y="2203450"/>
            <a:ext cx="7932420" cy="1855470"/>
          </a:xfrm>
          <a:prstGeom prst="rect">
            <a:avLst/>
          </a:prstGeom>
        </p:spPr>
        <p:txBody>
          <a:bodyPr wrap="square">
            <a:noAutofit/>
          </a:bodyPr>
          <a:lstStyle/>
          <a:p>
            <a:pPr indent="0" algn="ctr" fontAlgn="auto">
              <a:lnSpc>
                <a:spcPct val="150000"/>
              </a:lnSpc>
            </a:pPr>
            <a:r>
              <a:rPr lang="zh-CN" altLang="en-US" sz="5400" b="1" dirty="0">
                <a:solidFill>
                  <a:schemeClr val="tx1"/>
                </a:solidFill>
                <a:latin typeface="微软雅黑" panose="020B0503020204020204" charset="-122"/>
                <a:ea typeface="微软雅黑" panose="020B0503020204020204" charset="-122"/>
              </a:rPr>
              <a:t>谢谢！</a:t>
            </a:r>
            <a:endParaRPr lang="zh-CN" altLang="en-US" sz="5400" b="1" dirty="0">
              <a:solidFill>
                <a:schemeClr val="tx1"/>
              </a:solidFill>
              <a:latin typeface="微软雅黑" panose="020B0503020204020204" charset="-122"/>
              <a:ea typeface="微软雅黑" panose="020B0503020204020204" charset="-122"/>
            </a:endParaRPr>
          </a:p>
          <a:p>
            <a:pPr indent="0" algn="ctr" fontAlgn="auto">
              <a:lnSpc>
                <a:spcPct val="150000"/>
              </a:lnSpc>
            </a:pPr>
            <a:r>
              <a:rPr lang="zh-CN" altLang="en-US" sz="5400" b="1" dirty="0">
                <a:solidFill>
                  <a:schemeClr val="tx1"/>
                </a:solidFill>
                <a:latin typeface="微软雅黑" panose="020B0503020204020204" charset="-122"/>
                <a:ea typeface="微软雅黑" panose="020B0503020204020204" charset="-122"/>
              </a:rPr>
              <a:t>请老师和</a:t>
            </a:r>
            <a:r>
              <a:rPr lang="zh-CN" altLang="en-US" sz="5400" b="1" dirty="0">
                <a:solidFill>
                  <a:schemeClr val="tx1"/>
                </a:solidFill>
                <a:latin typeface="微软雅黑" panose="020B0503020204020204" charset="-122"/>
                <a:ea typeface="微软雅黑" panose="020B0503020204020204" charset="-122"/>
              </a:rPr>
              <a:t>同学们批评指正！</a:t>
            </a:r>
            <a:endParaRPr lang="zh-CN" altLang="en-US" sz="4800" b="1" dirty="0">
              <a:solidFill>
                <a:schemeClr val="tx1"/>
              </a:solidFill>
              <a:latin typeface="微软雅黑" panose="020B0503020204020204" charset="-122"/>
              <a:ea typeface="微软雅黑" panose="020B0503020204020204" charset="-122"/>
            </a:endParaRPr>
          </a:p>
          <a:p>
            <a:pPr indent="0" algn="ctr" fontAlgn="auto">
              <a:lnSpc>
                <a:spcPct val="150000"/>
              </a:lnSpc>
            </a:pPr>
            <a:endParaRPr lang="zh-CN" altLang="en-US" sz="4800" b="1" dirty="0">
              <a:solidFill>
                <a:schemeClr val="tx1"/>
              </a:solidFill>
              <a:latin typeface="微软雅黑" panose="020B0503020204020204" charset="-122"/>
              <a:ea typeface="微软雅黑" panose="020B0503020204020204" charset="-122"/>
            </a:endParaRPr>
          </a:p>
        </p:txBody>
      </p:sp>
      <p:sp>
        <p:nvSpPr>
          <p:cNvPr id="10" name="矩形 9"/>
          <p:cNvSpPr/>
          <p:nvPr/>
        </p:nvSpPr>
        <p:spPr>
          <a:xfrm>
            <a:off x="0" y="3482290"/>
            <a:ext cx="12192000" cy="67004"/>
          </a:xfrm>
          <a:prstGeom prst="rect">
            <a:avLst/>
          </a:prstGeom>
          <a:solidFill>
            <a:srgbClr val="05613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4933998" y="127527"/>
            <a:ext cx="2541506" cy="25390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custDataLst>
              <p:tags r:id="rId1"/>
            </p:custDataLst>
          </p:nvPr>
        </p:nvGrpSpPr>
        <p:grpSpPr>
          <a:xfrm>
            <a:off x="5671820" y="1824355"/>
            <a:ext cx="5356860" cy="3586533"/>
            <a:chOff x="5188" y="1900"/>
            <a:chExt cx="9505" cy="6202"/>
          </a:xfrm>
        </p:grpSpPr>
        <p:grpSp>
          <p:nvGrpSpPr>
            <p:cNvPr id="2" name="组合 1"/>
            <p:cNvGrpSpPr/>
            <p:nvPr/>
          </p:nvGrpSpPr>
          <p:grpSpPr>
            <a:xfrm>
              <a:off x="5188" y="1900"/>
              <a:ext cx="9505" cy="1080"/>
              <a:chOff x="3203934" y="1734276"/>
              <a:chExt cx="5826758" cy="707886"/>
            </a:xfrm>
          </p:grpSpPr>
          <p:sp>
            <p:nvSpPr>
              <p:cNvPr id="3" name="箭头: 五边形 2"/>
              <p:cNvSpPr/>
              <p:nvPr>
                <p:custDataLst>
                  <p:tags r:id="rId2"/>
                </p:custDataLst>
              </p:nvPr>
            </p:nvSpPr>
            <p:spPr>
              <a:xfrm>
                <a:off x="3513812" y="1734276"/>
                <a:ext cx="5516880" cy="707886"/>
              </a:xfrm>
              <a:prstGeom prst="homePlate">
                <a:avLst/>
              </a:prstGeom>
              <a:solidFill>
                <a:schemeClr val="bg2">
                  <a:lumMod val="9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custDataLst>
                  <p:tags r:id="rId3"/>
                </p:custDataLst>
              </p:nvPr>
            </p:nvSpPr>
            <p:spPr>
              <a:xfrm rot="2700000">
                <a:off x="3203933" y="1786805"/>
                <a:ext cx="619760" cy="619759"/>
              </a:xfrm>
              <a:prstGeom prst="roundRect">
                <a:avLst/>
              </a:prstGeom>
              <a:solidFill>
                <a:srgbClr val="268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6864F"/>
                  </a:solidFill>
                </a:endParaRPr>
              </a:p>
            </p:txBody>
          </p:sp>
          <p:sp>
            <p:nvSpPr>
              <p:cNvPr id="5" name="文本框 4"/>
              <p:cNvSpPr txBox="1"/>
              <p:nvPr>
                <p:custDataLst>
                  <p:tags r:id="rId4"/>
                </p:custDataLst>
              </p:nvPr>
            </p:nvSpPr>
            <p:spPr>
              <a:xfrm>
                <a:off x="3273680" y="1787179"/>
                <a:ext cx="470000" cy="626886"/>
              </a:xfrm>
              <a:prstGeom prst="rect">
                <a:avLst/>
              </a:prstGeom>
              <a:noFill/>
            </p:spPr>
            <p:txBody>
              <a:bodyPr wrap="square" rtlCol="0">
                <a:spAutoFit/>
              </a:bodyPr>
              <a:lstStyle/>
              <a:p>
                <a:r>
                  <a:rPr lang="en-US" altLang="zh-CN" sz="3000" b="1" dirty="0">
                    <a:solidFill>
                      <a:schemeClr val="bg1"/>
                    </a:solidFill>
                    <a:latin typeface="微软雅黑" panose="020B0503020204020204" charset="-122"/>
                    <a:ea typeface="微软雅黑" panose="020B0503020204020204" charset="-122"/>
                    <a:cs typeface="Times New Roman" panose="02020603050405020304" pitchFamily="18" charset="0"/>
                  </a:rPr>
                  <a:t>1</a:t>
                </a:r>
                <a:endParaRPr lang="en-US" altLang="zh-CN" sz="3000" b="1"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grpSp>
        <p:grpSp>
          <p:nvGrpSpPr>
            <p:cNvPr id="6" name="组合 5"/>
            <p:cNvGrpSpPr/>
            <p:nvPr/>
          </p:nvGrpSpPr>
          <p:grpSpPr>
            <a:xfrm>
              <a:off x="5188" y="3608"/>
              <a:ext cx="9505" cy="1080"/>
              <a:chOff x="3203934" y="1734276"/>
              <a:chExt cx="5826758" cy="707886"/>
            </a:xfrm>
          </p:grpSpPr>
          <p:sp>
            <p:nvSpPr>
              <p:cNvPr id="7" name="箭头: 五边形 6"/>
              <p:cNvSpPr/>
              <p:nvPr>
                <p:custDataLst>
                  <p:tags r:id="rId5"/>
                </p:custDataLst>
              </p:nvPr>
            </p:nvSpPr>
            <p:spPr>
              <a:xfrm>
                <a:off x="3513812" y="1734276"/>
                <a:ext cx="5516880" cy="707886"/>
              </a:xfrm>
              <a:prstGeom prst="homePlate">
                <a:avLst/>
              </a:prstGeom>
              <a:solidFill>
                <a:schemeClr val="bg2">
                  <a:lumMod val="9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p:cNvSpPr/>
              <p:nvPr>
                <p:custDataLst>
                  <p:tags r:id="rId6"/>
                </p:custDataLst>
              </p:nvPr>
            </p:nvSpPr>
            <p:spPr>
              <a:xfrm rot="2700000">
                <a:off x="3203933" y="1786805"/>
                <a:ext cx="619760" cy="619759"/>
              </a:xfrm>
              <a:prstGeom prst="roundRect">
                <a:avLst/>
              </a:prstGeom>
              <a:solidFill>
                <a:srgbClr val="268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custDataLst>
                  <p:tags r:id="rId7"/>
                </p:custDataLst>
              </p:nvPr>
            </p:nvSpPr>
            <p:spPr>
              <a:xfrm>
                <a:off x="3273680" y="1787179"/>
                <a:ext cx="470000" cy="627123"/>
              </a:xfrm>
              <a:prstGeom prst="rect">
                <a:avLst/>
              </a:prstGeom>
              <a:noFill/>
            </p:spPr>
            <p:txBody>
              <a:bodyPr wrap="square" rtlCol="0">
                <a:spAutoFit/>
              </a:bodyPr>
              <a:lstStyle/>
              <a:p>
                <a:r>
                  <a:rPr lang="en-US" altLang="zh-CN" sz="3000" b="1" dirty="0">
                    <a:solidFill>
                      <a:schemeClr val="bg1"/>
                    </a:solidFill>
                    <a:latin typeface="微软雅黑" panose="020B0503020204020204" charset="-122"/>
                    <a:ea typeface="微软雅黑" panose="020B0503020204020204" charset="-122"/>
                  </a:rPr>
                  <a:t>2</a:t>
                </a:r>
                <a:endParaRPr lang="zh-CN" altLang="en-US" sz="3600" b="1" dirty="0">
                  <a:solidFill>
                    <a:schemeClr val="bg1"/>
                  </a:solidFill>
                  <a:latin typeface="微软雅黑" panose="020B0503020204020204" charset="-122"/>
                  <a:ea typeface="微软雅黑" panose="020B0503020204020204" charset="-122"/>
                </a:endParaRPr>
              </a:p>
            </p:txBody>
          </p:sp>
        </p:grpSp>
        <p:grpSp>
          <p:nvGrpSpPr>
            <p:cNvPr id="10" name="组合 9"/>
            <p:cNvGrpSpPr/>
            <p:nvPr/>
          </p:nvGrpSpPr>
          <p:grpSpPr>
            <a:xfrm>
              <a:off x="5188" y="5315"/>
              <a:ext cx="9505" cy="1080"/>
              <a:chOff x="3203934" y="1734276"/>
              <a:chExt cx="5826758" cy="707886"/>
            </a:xfrm>
          </p:grpSpPr>
          <p:sp>
            <p:nvSpPr>
              <p:cNvPr id="11" name="箭头: 五边形 10"/>
              <p:cNvSpPr/>
              <p:nvPr>
                <p:custDataLst>
                  <p:tags r:id="rId8"/>
                </p:custDataLst>
              </p:nvPr>
            </p:nvSpPr>
            <p:spPr>
              <a:xfrm>
                <a:off x="3513812" y="1734276"/>
                <a:ext cx="5516880" cy="707886"/>
              </a:xfrm>
              <a:prstGeom prst="homePlate">
                <a:avLst/>
              </a:prstGeom>
              <a:solidFill>
                <a:schemeClr val="bg2">
                  <a:lumMod val="9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p:cNvSpPr/>
              <p:nvPr>
                <p:custDataLst>
                  <p:tags r:id="rId9"/>
                </p:custDataLst>
              </p:nvPr>
            </p:nvSpPr>
            <p:spPr>
              <a:xfrm rot="2700000">
                <a:off x="3203933" y="1786805"/>
                <a:ext cx="619760" cy="619759"/>
              </a:xfrm>
              <a:prstGeom prst="roundRect">
                <a:avLst/>
              </a:prstGeom>
              <a:solidFill>
                <a:srgbClr val="268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custDataLst>
                  <p:tags r:id="rId10"/>
                </p:custDataLst>
              </p:nvPr>
            </p:nvSpPr>
            <p:spPr>
              <a:xfrm>
                <a:off x="3273680" y="1787179"/>
                <a:ext cx="470000" cy="627123"/>
              </a:xfrm>
              <a:prstGeom prst="rect">
                <a:avLst/>
              </a:prstGeom>
              <a:noFill/>
            </p:spPr>
            <p:txBody>
              <a:bodyPr wrap="square" rtlCol="0">
                <a:spAutoFit/>
              </a:bodyPr>
              <a:lstStyle/>
              <a:p>
                <a:r>
                  <a:rPr lang="en-US" altLang="zh-CN" sz="3000" b="1" dirty="0">
                    <a:solidFill>
                      <a:schemeClr val="bg1"/>
                    </a:solidFill>
                    <a:latin typeface="微软雅黑" panose="020B0503020204020204" charset="-122"/>
                    <a:ea typeface="微软雅黑" panose="020B0503020204020204" charset="-122"/>
                  </a:rPr>
                  <a:t>3</a:t>
                </a:r>
                <a:endParaRPr lang="zh-CN" altLang="en-US" sz="3600" b="1" dirty="0">
                  <a:solidFill>
                    <a:schemeClr val="bg1"/>
                  </a:solidFill>
                  <a:latin typeface="微软雅黑" panose="020B0503020204020204" charset="-122"/>
                  <a:ea typeface="微软雅黑" panose="020B0503020204020204" charset="-122"/>
                </a:endParaRPr>
              </a:p>
            </p:txBody>
          </p:sp>
          <p:sp>
            <p:nvSpPr>
              <p:cNvPr id="14" name="矩形 13"/>
              <p:cNvSpPr/>
              <p:nvPr>
                <p:custDataLst>
                  <p:tags r:id="rId11"/>
                </p:custDataLst>
              </p:nvPr>
            </p:nvSpPr>
            <p:spPr>
              <a:xfrm>
                <a:off x="4034664" y="1779011"/>
                <a:ext cx="4459811" cy="626886"/>
              </a:xfrm>
              <a:prstGeom prst="rect">
                <a:avLst/>
              </a:prstGeom>
            </p:spPr>
            <p:txBody>
              <a:bodyPr wrap="square">
                <a:spAutoFit/>
              </a:bodyPr>
              <a:lstStyle/>
              <a:p>
                <a:pPr algn="ctr"/>
                <a:r>
                  <a:rPr lang="zh-CN" altLang="en-US" sz="3000" b="1" dirty="0">
                    <a:latin typeface="微软雅黑" panose="020B0503020204020204" charset="-122"/>
                    <a:ea typeface="微软雅黑" panose="020B0503020204020204" charset="-122"/>
                  </a:rPr>
                  <a:t>后续工作</a:t>
                </a:r>
                <a:r>
                  <a:rPr lang="zh-CN" altLang="en-US" sz="3000" b="1" dirty="0">
                    <a:latin typeface="微软雅黑" panose="020B0503020204020204" charset="-122"/>
                    <a:ea typeface="微软雅黑" panose="020B0503020204020204" charset="-122"/>
                  </a:rPr>
                  <a:t>规划</a:t>
                </a:r>
                <a:endParaRPr lang="zh-CN" altLang="en-US" sz="3000" b="1" dirty="0">
                  <a:latin typeface="微软雅黑" panose="020B0503020204020204" charset="-122"/>
                  <a:ea typeface="微软雅黑" panose="020B0503020204020204" charset="-122"/>
                </a:endParaRPr>
              </a:p>
            </p:txBody>
          </p:sp>
        </p:grpSp>
        <p:grpSp>
          <p:nvGrpSpPr>
            <p:cNvPr id="15" name="组合 29"/>
            <p:cNvGrpSpPr/>
            <p:nvPr/>
          </p:nvGrpSpPr>
          <p:grpSpPr>
            <a:xfrm>
              <a:off x="5188" y="7022"/>
              <a:ext cx="9505" cy="1080"/>
              <a:chOff x="3203934" y="1734276"/>
              <a:chExt cx="5826758" cy="707886"/>
            </a:xfrm>
          </p:grpSpPr>
          <p:sp>
            <p:nvSpPr>
              <p:cNvPr id="16" name="箭头: 五边形 30"/>
              <p:cNvSpPr/>
              <p:nvPr>
                <p:custDataLst>
                  <p:tags r:id="rId12"/>
                </p:custDataLst>
              </p:nvPr>
            </p:nvSpPr>
            <p:spPr>
              <a:xfrm>
                <a:off x="3513812" y="1734276"/>
                <a:ext cx="5516880" cy="707886"/>
              </a:xfrm>
              <a:prstGeom prst="homePlate">
                <a:avLst/>
              </a:prstGeom>
              <a:solidFill>
                <a:schemeClr val="bg2">
                  <a:lumMod val="9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圆角 31"/>
              <p:cNvSpPr/>
              <p:nvPr>
                <p:custDataLst>
                  <p:tags r:id="rId13"/>
                </p:custDataLst>
              </p:nvPr>
            </p:nvSpPr>
            <p:spPr>
              <a:xfrm rot="2700000">
                <a:off x="3203933" y="1786805"/>
                <a:ext cx="619760" cy="619759"/>
              </a:xfrm>
              <a:prstGeom prst="roundRect">
                <a:avLst/>
              </a:prstGeom>
              <a:solidFill>
                <a:srgbClr val="268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32"/>
              <p:cNvSpPr txBox="1"/>
              <p:nvPr>
                <p:custDataLst>
                  <p:tags r:id="rId14"/>
                </p:custDataLst>
              </p:nvPr>
            </p:nvSpPr>
            <p:spPr>
              <a:xfrm>
                <a:off x="3273680" y="1787179"/>
                <a:ext cx="470000" cy="627123"/>
              </a:xfrm>
              <a:prstGeom prst="rect">
                <a:avLst/>
              </a:prstGeom>
              <a:noFill/>
            </p:spPr>
            <p:txBody>
              <a:bodyPr wrap="square" rtlCol="0">
                <a:spAutoFit/>
              </a:bodyPr>
              <a:lstStyle/>
              <a:p>
                <a:r>
                  <a:rPr lang="en-US" altLang="zh-CN" sz="3000" b="1" dirty="0">
                    <a:solidFill>
                      <a:schemeClr val="bg1"/>
                    </a:solidFill>
                    <a:latin typeface="微软雅黑" panose="020B0503020204020204" charset="-122"/>
                    <a:ea typeface="微软雅黑" panose="020B0503020204020204" charset="-122"/>
                  </a:rPr>
                  <a:t>4</a:t>
                </a:r>
                <a:endParaRPr lang="zh-CN" altLang="en-US" sz="3600" b="1" dirty="0">
                  <a:solidFill>
                    <a:schemeClr val="bg1"/>
                  </a:solidFill>
                  <a:latin typeface="微软雅黑" panose="020B0503020204020204" charset="-122"/>
                  <a:ea typeface="微软雅黑" panose="020B0503020204020204" charset="-122"/>
                </a:endParaRPr>
              </a:p>
            </p:txBody>
          </p:sp>
          <p:sp>
            <p:nvSpPr>
              <p:cNvPr id="19" name="矩形 33"/>
              <p:cNvSpPr/>
              <p:nvPr>
                <p:custDataLst>
                  <p:tags r:id="rId15"/>
                </p:custDataLst>
              </p:nvPr>
            </p:nvSpPr>
            <p:spPr>
              <a:xfrm>
                <a:off x="4034664" y="1779011"/>
                <a:ext cx="4459811" cy="626886"/>
              </a:xfrm>
              <a:prstGeom prst="rect">
                <a:avLst/>
              </a:prstGeom>
            </p:spPr>
            <p:txBody>
              <a:bodyPr wrap="square">
                <a:spAutoFit/>
              </a:bodyPr>
              <a:lstStyle/>
              <a:p>
                <a:pPr algn="ctr"/>
                <a:r>
                  <a:rPr lang="zh-CN" altLang="en-US" sz="3000" b="1" dirty="0">
                    <a:latin typeface="微软雅黑" panose="020B0503020204020204" charset="-122"/>
                    <a:ea typeface="微软雅黑" panose="020B0503020204020204" charset="-122"/>
                  </a:rPr>
                  <a:t>工作中</a:t>
                </a:r>
                <a:r>
                  <a:rPr lang="zh-CN" altLang="en-US" sz="3000" b="1" dirty="0">
                    <a:latin typeface="微软雅黑" panose="020B0503020204020204" charset="-122"/>
                    <a:ea typeface="微软雅黑" panose="020B0503020204020204" charset="-122"/>
                  </a:rPr>
                  <a:t>的问题</a:t>
                </a:r>
                <a:endParaRPr lang="zh-CN" altLang="en-US" sz="3000" b="1" dirty="0">
                  <a:latin typeface="微软雅黑" panose="020B0503020204020204" charset="-122"/>
                  <a:ea typeface="微软雅黑" panose="020B0503020204020204" charset="-122"/>
                </a:endParaRPr>
              </a:p>
            </p:txBody>
          </p:sp>
        </p:grpSp>
        <p:sp>
          <p:nvSpPr>
            <p:cNvPr id="20" name="矩形 19"/>
            <p:cNvSpPr/>
            <p:nvPr>
              <p:custDataLst>
                <p:tags r:id="rId16"/>
              </p:custDataLst>
            </p:nvPr>
          </p:nvSpPr>
          <p:spPr>
            <a:xfrm>
              <a:off x="6497" y="3670"/>
              <a:ext cx="7277" cy="988"/>
            </a:xfrm>
            <a:prstGeom prst="rect">
              <a:avLst/>
            </a:prstGeom>
          </p:spPr>
          <p:txBody>
            <a:bodyPr wrap="square">
              <a:noAutofit/>
            </a:bodyPr>
            <a:lstStyle/>
            <a:p>
              <a:pPr algn="ctr"/>
              <a:r>
                <a:rPr lang="zh-CN" altLang="en-US" sz="3000" b="1" dirty="0">
                  <a:latin typeface="微软雅黑" panose="020B0503020204020204" charset="-122"/>
                  <a:ea typeface="微软雅黑" panose="020B0503020204020204" charset="-122"/>
                </a:rPr>
                <a:t>工作</a:t>
              </a:r>
              <a:r>
                <a:rPr lang="zh-CN" altLang="en-US" sz="3000" b="1" dirty="0">
                  <a:latin typeface="微软雅黑" panose="020B0503020204020204" charset="-122"/>
                  <a:ea typeface="微软雅黑" panose="020B0503020204020204" charset="-122"/>
                </a:rPr>
                <a:t>结果</a:t>
              </a:r>
              <a:endParaRPr lang="zh-CN" altLang="en-US" sz="3000" b="1" dirty="0">
                <a:latin typeface="微软雅黑" panose="020B0503020204020204" charset="-122"/>
                <a:ea typeface="微软雅黑" panose="020B0503020204020204" charset="-122"/>
              </a:endParaRPr>
            </a:p>
          </p:txBody>
        </p:sp>
        <p:sp>
          <p:nvSpPr>
            <p:cNvPr id="21" name="矩形 20"/>
            <p:cNvSpPr/>
            <p:nvPr>
              <p:custDataLst>
                <p:tags r:id="rId17"/>
              </p:custDataLst>
            </p:nvPr>
          </p:nvSpPr>
          <p:spPr>
            <a:xfrm>
              <a:off x="6509" y="1962"/>
              <a:ext cx="7277" cy="988"/>
            </a:xfrm>
            <a:prstGeom prst="rect">
              <a:avLst/>
            </a:prstGeom>
          </p:spPr>
          <p:txBody>
            <a:bodyPr wrap="square">
              <a:noAutofit/>
            </a:bodyPr>
            <a:lstStyle/>
            <a:p>
              <a:pPr algn="ctr"/>
              <a:r>
                <a:rPr lang="zh-CN" altLang="en-US" sz="3000" b="1" dirty="0">
                  <a:latin typeface="微软雅黑" panose="020B0503020204020204" charset="-122"/>
                  <a:ea typeface="微软雅黑" panose="020B0503020204020204" charset="-122"/>
                </a:rPr>
                <a:t>工作</a:t>
              </a:r>
              <a:r>
                <a:rPr lang="zh-CN" altLang="en-US" sz="3000" b="1" dirty="0">
                  <a:latin typeface="微软雅黑" panose="020B0503020204020204" charset="-122"/>
                  <a:ea typeface="微软雅黑" panose="020B0503020204020204" charset="-122"/>
                </a:rPr>
                <a:t>内容</a:t>
              </a:r>
              <a:endParaRPr lang="zh-CN" altLang="en-US" sz="3000" b="1" dirty="0">
                <a:latin typeface="微软雅黑" panose="020B0503020204020204" charset="-122"/>
                <a:ea typeface="微软雅黑" panose="020B0503020204020204" charset="-122"/>
              </a:endParaRPr>
            </a:p>
          </p:txBody>
        </p:sp>
      </p:grpSp>
      <p:sp>
        <p:nvSpPr>
          <p:cNvPr id="28" name="矩形 27"/>
          <p:cNvSpPr/>
          <p:nvPr/>
        </p:nvSpPr>
        <p:spPr>
          <a:xfrm>
            <a:off x="0" y="790602"/>
            <a:ext cx="12192000" cy="67004"/>
          </a:xfrm>
          <a:prstGeom prst="rect">
            <a:avLst/>
          </a:prstGeom>
          <a:solidFill>
            <a:srgbClr val="26864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2" name="文本框 31"/>
          <p:cNvSpPr txBox="1"/>
          <p:nvPr/>
        </p:nvSpPr>
        <p:spPr>
          <a:xfrm>
            <a:off x="10431145" y="118745"/>
            <a:ext cx="1379855" cy="645160"/>
          </a:xfrm>
          <a:prstGeom prst="rect">
            <a:avLst/>
          </a:prstGeom>
          <a:noFill/>
        </p:spPr>
        <p:txBody>
          <a:bodyPr wrap="square" rtlCol="0">
            <a:spAutoFit/>
          </a:bodyPr>
          <a:lstStyle/>
          <a:p>
            <a:r>
              <a:rPr lang="zh-CN" altLang="en-US" sz="3600" b="1" dirty="0">
                <a:solidFill>
                  <a:schemeClr val="tx1">
                    <a:lumMod val="50000"/>
                    <a:lumOff val="50000"/>
                  </a:schemeClr>
                </a:solidFill>
                <a:effectLst>
                  <a:reflection blurRad="6350" stA="60000" endA="900" endPos="58000" dir="5400000" sy="-100000" algn="bl" rotWithShape="0"/>
                </a:effectLst>
                <a:latin typeface="微软雅黑" panose="020B0503020204020204" charset="-122"/>
                <a:ea typeface="微软雅黑" panose="020B0503020204020204" charset="-122"/>
                <a:cs typeface="微软雅黑" panose="020B0503020204020204" charset="-122"/>
              </a:rPr>
              <a:t>目</a:t>
            </a:r>
            <a:r>
              <a:rPr lang="en-US" altLang="zh-CN" sz="3600" b="1" dirty="0">
                <a:solidFill>
                  <a:schemeClr val="tx1">
                    <a:lumMod val="50000"/>
                    <a:lumOff val="50000"/>
                  </a:schemeClr>
                </a:solidFill>
                <a:effectLst>
                  <a:reflection blurRad="6350" stA="60000" endA="900" endPos="58000" dir="5400000" sy="-100000" algn="bl" rotWithShape="0"/>
                </a:effectLst>
                <a:latin typeface="微软雅黑" panose="020B0503020204020204" charset="-122"/>
                <a:ea typeface="微软雅黑" panose="020B0503020204020204" charset="-122"/>
                <a:cs typeface="微软雅黑" panose="020B0503020204020204" charset="-122"/>
              </a:rPr>
              <a:t> </a:t>
            </a:r>
            <a:r>
              <a:rPr lang="zh-CN" altLang="en-US" sz="3600" b="1" dirty="0">
                <a:solidFill>
                  <a:schemeClr val="tx1">
                    <a:lumMod val="50000"/>
                    <a:lumOff val="50000"/>
                  </a:schemeClr>
                </a:solidFill>
                <a:effectLst>
                  <a:reflection blurRad="6350" stA="60000" endA="900" endPos="58000" dir="5400000" sy="-100000" algn="bl" rotWithShape="0"/>
                </a:effectLst>
                <a:latin typeface="微软雅黑" panose="020B0503020204020204" charset="-122"/>
                <a:ea typeface="微软雅黑" panose="020B0503020204020204" charset="-122"/>
                <a:cs typeface="微软雅黑" panose="020B0503020204020204" charset="-122"/>
              </a:rPr>
              <a:t>录</a:t>
            </a:r>
            <a:endParaRPr lang="zh-CN" altLang="en-US" sz="3600" b="1" dirty="0">
              <a:solidFill>
                <a:schemeClr val="tx1">
                  <a:lumMod val="50000"/>
                  <a:lumOff val="50000"/>
                </a:schemeClr>
              </a:solidFill>
              <a:effectLst>
                <a:reflection blurRad="6350" stA="60000" endA="900" endPos="58000" dir="5400000" sy="-100000" algn="bl" rotWithShape="0"/>
              </a:effectLst>
              <a:latin typeface="微软雅黑" panose="020B0503020204020204" charset="-122"/>
              <a:ea typeface="微软雅黑" panose="020B0503020204020204" charset="-122"/>
              <a:cs typeface="微软雅黑" panose="020B0503020204020204" charset="-122"/>
            </a:endParaRPr>
          </a:p>
        </p:txBody>
      </p:sp>
      <p:pic>
        <p:nvPicPr>
          <p:cNvPr id="35" name="图片 34" descr="7f4b69fa118a4663b5b0a5abf79484f0"/>
          <p:cNvPicPr>
            <a:picLocks noChangeAspect="1"/>
          </p:cNvPicPr>
          <p:nvPr/>
        </p:nvPicPr>
        <p:blipFill rotWithShape="1">
          <a:blip r:embed="rId18">
            <a:clrChange>
              <a:clrFrom>
                <a:srgbClr val="FFFFFF">
                  <a:alpha val="100000"/>
                </a:srgbClr>
              </a:clrFrom>
              <a:clrTo>
                <a:srgbClr val="FFFFFF">
                  <a:alpha val="100000"/>
                  <a:alpha val="0"/>
                </a:srgbClr>
              </a:clrTo>
            </a:clrChange>
          </a:blip>
          <a:srcRect t="53277" b="17847"/>
          <a:stretch>
            <a:fillRect/>
          </a:stretch>
        </p:blipFill>
        <p:spPr>
          <a:xfrm>
            <a:off x="689886" y="150838"/>
            <a:ext cx="3006090" cy="581610"/>
          </a:xfrm>
          <a:prstGeom prst="rect">
            <a:avLst/>
          </a:prstGeom>
        </p:spPr>
      </p:pic>
      <p:sp>
        <p:nvSpPr>
          <p:cNvPr id="30" name="灯片编号占位符 3"/>
          <p:cNvSpPr txBox="1"/>
          <p:nvPr/>
        </p:nvSpPr>
        <p:spPr>
          <a:xfrm>
            <a:off x="11306174" y="6454598"/>
            <a:ext cx="829687"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83E12FC-B727-46EE-A3F4-36BAB21DAD93}" type="slidenum">
              <a:rPr lang="zh-CN" altLang="en-US" sz="2000" b="1" smtClean="0">
                <a:solidFill>
                  <a:schemeClr val="tx1"/>
                </a:solidFill>
                <a:latin typeface="微软雅黑" panose="020B0503020204020204" charset="-122"/>
                <a:ea typeface="微软雅黑" panose="020B0503020204020204" charset="-122"/>
                <a:cs typeface="Times New Roman" panose="02020603050405020304" pitchFamily="18" charset="0"/>
              </a:rPr>
            </a:fld>
            <a:endParaRPr lang="zh-CN" altLang="en-US" sz="2000" b="1" dirty="0" smtClean="0">
              <a:solidFill>
                <a:schemeClr val="tx1"/>
              </a:solidFill>
              <a:latin typeface="微软雅黑" panose="020B0503020204020204" charset="-122"/>
              <a:ea typeface="微软雅黑" panose="020B0503020204020204" charset="-122"/>
              <a:cs typeface="Times New Roman" panose="02020603050405020304" pitchFamily="18" charset="0"/>
            </a:endParaRPr>
          </a:p>
        </p:txBody>
      </p:sp>
      <p:sp>
        <p:nvSpPr>
          <p:cNvPr id="31" name="矩形 30"/>
          <p:cNvSpPr/>
          <p:nvPr/>
        </p:nvSpPr>
        <p:spPr>
          <a:xfrm>
            <a:off x="0" y="6637160"/>
            <a:ext cx="11691891" cy="67004"/>
          </a:xfrm>
          <a:prstGeom prst="rect">
            <a:avLst/>
          </a:prstGeom>
          <a:solidFill>
            <a:srgbClr val="26864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33" name="图片 32"/>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a:xfrm>
            <a:off x="362585" y="-9525"/>
            <a:ext cx="782320" cy="782320"/>
          </a:xfrm>
          <a:prstGeom prst="ellipse">
            <a:avLst/>
          </a:prstGeom>
        </p:spPr>
      </p:pic>
      <p:pic>
        <p:nvPicPr>
          <p:cNvPr id="36" name="图片 35" descr="E:\高校\西北农林科技大学\图片\t01ddcc654842ba0b7a.jpgt01ddcc654842ba0b7a"/>
          <p:cNvPicPr>
            <a:picLocks noChangeAspect="1"/>
          </p:cNvPicPr>
          <p:nvPr/>
        </p:nvPicPr>
        <p:blipFill>
          <a:blip r:embed="rId20"/>
          <a:srcRect/>
          <a:stretch>
            <a:fillRect/>
          </a:stretch>
        </p:blipFill>
        <p:spPr>
          <a:xfrm>
            <a:off x="1034888" y="2039342"/>
            <a:ext cx="4182379" cy="308860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灯片编号占位符 3"/>
          <p:cNvSpPr txBox="1"/>
          <p:nvPr/>
        </p:nvSpPr>
        <p:spPr>
          <a:xfrm>
            <a:off x="11306174" y="6454598"/>
            <a:ext cx="829687"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83E12FC-B727-46EE-A3F4-36BAB21DAD93}" type="slidenum">
              <a:rPr lang="zh-CN" altLang="en-US" sz="2000" b="1" smtClean="0">
                <a:solidFill>
                  <a:schemeClr val="tx1"/>
                </a:solidFill>
                <a:latin typeface="微软雅黑" panose="020B0503020204020204" charset="-122"/>
                <a:ea typeface="微软雅黑" panose="020B0503020204020204" charset="-122"/>
              </a:rPr>
            </a:fld>
            <a:endParaRPr lang="zh-CN" altLang="en-US" sz="2000" b="1" dirty="0" smtClean="0">
              <a:solidFill>
                <a:schemeClr val="tx1"/>
              </a:solidFill>
              <a:latin typeface="微软雅黑" panose="020B0503020204020204" charset="-122"/>
              <a:ea typeface="微软雅黑" panose="020B0503020204020204" charset="-122"/>
            </a:endParaRPr>
          </a:p>
        </p:txBody>
      </p:sp>
      <p:sp>
        <p:nvSpPr>
          <p:cNvPr id="29" name="矩形 28"/>
          <p:cNvSpPr/>
          <p:nvPr/>
        </p:nvSpPr>
        <p:spPr>
          <a:xfrm>
            <a:off x="0" y="6637160"/>
            <a:ext cx="11691891" cy="67004"/>
          </a:xfrm>
          <a:prstGeom prst="rect">
            <a:avLst/>
          </a:prstGeom>
          <a:solidFill>
            <a:srgbClr val="26864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aphicFrame>
        <p:nvGraphicFramePr>
          <p:cNvPr id="5" name="表格 4"/>
          <p:cNvGraphicFramePr>
            <a:graphicFrameLocks noGrp="1"/>
          </p:cNvGraphicFramePr>
          <p:nvPr>
            <p:custDataLst>
              <p:tags r:id="rId1"/>
            </p:custDataLst>
          </p:nvPr>
        </p:nvGraphicFramePr>
        <p:xfrm>
          <a:off x="1530350" y="28575"/>
          <a:ext cx="10661650" cy="641985"/>
        </p:xfrm>
        <a:graphic>
          <a:graphicData uri="http://schemas.openxmlformats.org/drawingml/2006/table">
            <a:tbl>
              <a:tblPr firstRow="1" bandRow="1">
                <a:tableStyleId>{93296810-A885-4BE3-A3E7-6D5BEEA58F35}</a:tableStyleId>
              </a:tblPr>
              <a:tblGrid>
                <a:gridCol w="2397760"/>
                <a:gridCol w="2499995"/>
                <a:gridCol w="2691130"/>
                <a:gridCol w="2864485"/>
                <a:gridCol w="208280"/>
              </a:tblGrid>
              <a:tr h="641985">
                <a:tc>
                  <a:txBody>
                    <a:bodyPr/>
                    <a:p>
                      <a:pPr marL="0" algn="ctr" defTabSz="914400" rtl="0" eaLnBrk="1" latinLnBrk="0" hangingPunct="1"/>
                      <a:r>
                        <a:rPr lang="en-US" altLang="zh-CN" sz="2400" kern="1200" dirty="0">
                          <a:solidFill>
                            <a:schemeClr val="bg1"/>
                          </a:solidFill>
                        </a:rPr>
                        <a:t> </a:t>
                      </a:r>
                      <a:r>
                        <a:rPr lang="zh-CN" altLang="en-US" sz="2400" kern="1200" dirty="0">
                          <a:solidFill>
                            <a:schemeClr val="bg1"/>
                          </a:solidFill>
                        </a:rPr>
                        <a:t>工作内容</a:t>
                      </a:r>
                      <a:r>
                        <a:rPr lang="en-US" altLang="zh-CN" sz="2400" kern="1200" dirty="0">
                          <a:solidFill>
                            <a:schemeClr val="bg1"/>
                          </a:solidFill>
                        </a:rPr>
                        <a:t> </a:t>
                      </a:r>
                      <a:endParaRPr lang="en-US" altLang="zh-CN" sz="2400" kern="1200" dirty="0">
                        <a:solidFill>
                          <a:schemeClr val="bg1"/>
                        </a:solidFill>
                      </a:endParaRPr>
                    </a:p>
                  </a:txBody>
                  <a:tcPr anchor="ctr">
                    <a:lnL>
                      <a:noFill/>
                    </a:lnL>
                    <a:lnR>
                      <a:noFill/>
                    </a:lnR>
                    <a:lnT>
                      <a:noFill/>
                    </a:lnT>
                    <a:lnB>
                      <a:noFill/>
                    </a:lnB>
                    <a:lnTlToBr>
                      <a:noFill/>
                    </a:lnTlToBr>
                    <a:lnBlToTr>
                      <a:noFill/>
                    </a:lnBlToTr>
                    <a:solidFill>
                      <a:srgbClr val="26864F"/>
                    </a:solidFill>
                  </a:tcPr>
                </a:tc>
                <a:tc>
                  <a:txBody>
                    <a:bodyPr/>
                    <a:p>
                      <a:pPr algn="ctr"/>
                      <a:r>
                        <a:rPr lang="zh-CN" altLang="en-US" sz="2400" kern="1200" dirty="0">
                          <a:solidFill>
                            <a:schemeClr val="tx1"/>
                          </a:solidFill>
                        </a:rPr>
                        <a:t>工作结果</a:t>
                      </a:r>
                      <a:endParaRPr lang="zh-CN" altLang="en-US" sz="2400" kern="1200" dirty="0">
                        <a:solidFill>
                          <a:schemeClr val="tx1"/>
                        </a:solidFill>
                      </a:endParaRPr>
                    </a:p>
                  </a:txBody>
                  <a:tcPr anchor="ctr">
                    <a:lnL>
                      <a:noFill/>
                    </a:lnL>
                    <a:lnR>
                      <a:noFill/>
                    </a:lnR>
                    <a:lnT>
                      <a:noFill/>
                    </a:lnT>
                    <a:lnB>
                      <a:noFill/>
                    </a:lnB>
                    <a:lnTlToBr>
                      <a:noFill/>
                    </a:lnTlToBr>
                    <a:lnBlToTr>
                      <a:noFill/>
                    </a:lnBlToTr>
                    <a:solidFill>
                      <a:schemeClr val="bg1"/>
                    </a:solidFill>
                  </a:tcPr>
                </a:tc>
                <a:tc>
                  <a:txBody>
                    <a:bodyPr/>
                    <a:p>
                      <a:pPr marL="0" algn="ctr" defTabSz="914400" rtl="0" eaLnBrk="1" latinLnBrk="0" hangingPunct="1"/>
                      <a:r>
                        <a:rPr lang="zh-CN" altLang="en-US" sz="2400" kern="1200" dirty="0">
                          <a:solidFill>
                            <a:schemeClr val="tx1"/>
                          </a:solidFill>
                        </a:rPr>
                        <a:t>后续工作规划</a:t>
                      </a:r>
                      <a:endParaRPr lang="zh-CN" altLang="en-US" sz="2400" kern="1200" dirty="0">
                        <a:solidFill>
                          <a:schemeClr val="tx1"/>
                        </a:solidFill>
                      </a:endParaRPr>
                    </a:p>
                  </a:txBody>
                  <a:tcPr anchor="ctr">
                    <a:lnL>
                      <a:noFill/>
                    </a:lnL>
                    <a:lnR>
                      <a:noFill/>
                    </a:lnR>
                    <a:lnT>
                      <a:noFill/>
                    </a:lnT>
                    <a:lnB>
                      <a:noFill/>
                    </a:lnB>
                    <a:lnTlToBr>
                      <a:noFill/>
                    </a:lnTlToBr>
                    <a:lnBlToTr>
                      <a:noFill/>
                    </a:lnBlToTr>
                    <a:solidFill>
                      <a:schemeClr val="bg1"/>
                    </a:solidFill>
                  </a:tcPr>
                </a:tc>
                <a:tc>
                  <a:txBody>
                    <a:bodyPr/>
                    <a:p>
                      <a:pPr marL="0" algn="ctr" defTabSz="914400" rtl="0" eaLnBrk="1" latinLnBrk="0" hangingPunct="1"/>
                      <a:r>
                        <a:rPr lang="zh-CN" altLang="en-US" sz="2400" kern="1200" dirty="0" smtClean="0">
                          <a:solidFill>
                            <a:schemeClr val="tx1"/>
                          </a:solidFill>
                        </a:rPr>
                        <a:t>工作中的问题</a:t>
                      </a:r>
                      <a:endParaRPr lang="zh-CN" altLang="en-US" sz="2400" kern="1200" dirty="0" smtClean="0">
                        <a:solidFill>
                          <a:schemeClr val="tx1"/>
                        </a:solidFill>
                      </a:endParaRPr>
                    </a:p>
                  </a:txBody>
                  <a:tcPr anchor="ctr">
                    <a:lnL>
                      <a:noFill/>
                    </a:lnL>
                    <a:lnR>
                      <a:noFill/>
                    </a:lnR>
                    <a:lnT>
                      <a:noFill/>
                    </a:lnT>
                    <a:lnB>
                      <a:noFill/>
                    </a:lnB>
                    <a:lnTlToBr>
                      <a:noFill/>
                    </a:lnTlToBr>
                    <a:lnBlToTr>
                      <a:noFill/>
                    </a:lnBlToTr>
                    <a:solidFill>
                      <a:schemeClr val="bg1"/>
                    </a:solidFill>
                  </a:tcPr>
                </a:tc>
                <a:tc>
                  <a:txBody>
                    <a:bodyPr/>
                    <a:p>
                      <a:pPr marL="0" algn="ctr" defTabSz="914400" rtl="0" eaLnBrk="1" latinLnBrk="0" hangingPunct="1"/>
                      <a:endParaRPr lang="zh-CN" altLang="en-US" sz="1800" kern="1200" dirty="0" smtClean="0">
                        <a:solidFill>
                          <a:schemeClr val="tx1">
                            <a:lumMod val="50000"/>
                            <a:lumOff val="50000"/>
                          </a:schemeClr>
                        </a:solidFill>
                      </a:endParaRPr>
                    </a:p>
                  </a:txBody>
                  <a:tcPr anchor="ctr">
                    <a:lnL>
                      <a:noFill/>
                    </a:lnL>
                    <a:lnR>
                      <a:noFill/>
                    </a:lnR>
                    <a:lnT>
                      <a:noFill/>
                    </a:lnT>
                    <a:lnB>
                      <a:noFill/>
                    </a:lnB>
                    <a:lnTlToBr>
                      <a:noFill/>
                    </a:lnTlToBr>
                    <a:lnBlToTr>
                      <a:noFill/>
                    </a:lnBlToTr>
                    <a:solidFill>
                      <a:schemeClr val="bg1"/>
                    </a:solidFill>
                  </a:tcPr>
                </a:tc>
              </a:tr>
            </a:tbl>
          </a:graphicData>
        </a:graphic>
      </p:graphicFrame>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62585" y="-9525"/>
            <a:ext cx="637540" cy="637540"/>
          </a:xfrm>
          <a:prstGeom prst="ellipse">
            <a:avLst/>
          </a:prstGeom>
        </p:spPr>
      </p:pic>
      <p:sp>
        <p:nvSpPr>
          <p:cNvPr id="7" name="矩形 6"/>
          <p:cNvSpPr/>
          <p:nvPr/>
        </p:nvSpPr>
        <p:spPr>
          <a:xfrm>
            <a:off x="0" y="638202"/>
            <a:ext cx="12192000" cy="67004"/>
          </a:xfrm>
          <a:prstGeom prst="rect">
            <a:avLst/>
          </a:prstGeom>
          <a:solidFill>
            <a:srgbClr val="26864F"/>
          </a:solid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00673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13" name="文本框 12"/>
          <p:cNvSpPr txBox="1"/>
          <p:nvPr/>
        </p:nvSpPr>
        <p:spPr>
          <a:xfrm>
            <a:off x="362585" y="2065020"/>
            <a:ext cx="4676140" cy="4294505"/>
          </a:xfrm>
          <a:prstGeom prst="rect">
            <a:avLst/>
          </a:prstGeom>
          <a:noFill/>
          <a:ln w="19050">
            <a:solidFill>
              <a:srgbClr val="26864F"/>
            </a:solidFill>
          </a:ln>
        </p:spPr>
        <p:txBody>
          <a:bodyPr wrap="square" rtlCol="0">
            <a:noAutofit/>
          </a:bodyPr>
          <a:p>
            <a:pPr marL="342900" indent="-342900" fontAlgn="auto">
              <a:lnSpc>
                <a:spcPct val="150000"/>
              </a:lnSpc>
              <a:buFont typeface="Wingdings" panose="05000000000000000000" charset="0"/>
              <a:buChar char="Ø"/>
            </a:pPr>
            <a:r>
              <a:rPr lang="zh-CN" altLang="en-US" b="1"/>
              <a:t>取样：</a:t>
            </a:r>
            <a:r>
              <a:rPr lang="zh-CN" altLang="en-US"/>
              <a:t>播前采集各小区</a:t>
            </a:r>
            <a:r>
              <a:rPr lang="en-US" altLang="zh-CN"/>
              <a:t>0~20cm</a:t>
            </a:r>
            <a:r>
              <a:rPr lang="zh-CN" altLang="en-US"/>
              <a:t>耕层土样（五点），环刀样（三重复）；</a:t>
            </a:r>
            <a:endParaRPr lang="zh-CN" altLang="en-US" b="1"/>
          </a:p>
          <a:p>
            <a:pPr marL="342900" indent="-342900" fontAlgn="auto">
              <a:lnSpc>
                <a:spcPct val="150000"/>
              </a:lnSpc>
              <a:buFont typeface="Wingdings" panose="05000000000000000000" charset="0"/>
              <a:buChar char="Ø"/>
            </a:pPr>
            <a:r>
              <a:rPr lang="zh-CN" altLang="en-US" b="1"/>
              <a:t>整地：</a:t>
            </a:r>
            <a:r>
              <a:rPr lang="zh-CN" altLang="en-US"/>
              <a:t>将坡地和梯田小区整理到待播状态；</a:t>
            </a:r>
            <a:endParaRPr lang="zh-CN" altLang="en-US" b="1"/>
          </a:p>
          <a:p>
            <a:pPr marL="342900" indent="-342900" fontAlgn="auto">
              <a:lnSpc>
                <a:spcPct val="150000"/>
              </a:lnSpc>
              <a:buFont typeface="Wingdings" panose="05000000000000000000" charset="0"/>
              <a:buChar char="Ø"/>
            </a:pPr>
            <a:r>
              <a:rPr lang="zh-CN" altLang="en-US" b="1"/>
              <a:t>播种：</a:t>
            </a:r>
            <a:r>
              <a:rPr lang="zh-CN" altLang="en-US"/>
              <a:t>玉米穴播</a:t>
            </a:r>
            <a:endParaRPr lang="zh-CN" altLang="en-US"/>
          </a:p>
          <a:p>
            <a:pPr marL="342900" indent="-342900" fontAlgn="auto">
              <a:lnSpc>
                <a:spcPct val="150000"/>
              </a:lnSpc>
              <a:buFont typeface="Wingdings" panose="05000000000000000000" charset="0"/>
              <a:buChar char="Ø"/>
            </a:pPr>
            <a:r>
              <a:rPr lang="zh-CN" altLang="en-US" b="1"/>
              <a:t>布设措施：</a:t>
            </a:r>
            <a:r>
              <a:rPr lang="zh-CN" altLang="en-US"/>
              <a:t>将固沙剂、秸秆覆盖、地膜等措施；</a:t>
            </a:r>
            <a:endParaRPr lang="zh-CN" altLang="en-US"/>
          </a:p>
          <a:p>
            <a:pPr indent="0" fontAlgn="auto">
              <a:lnSpc>
                <a:spcPct val="150000"/>
              </a:lnSpc>
              <a:buFont typeface="Wingdings" panose="05000000000000000000" charset="0"/>
              <a:buNone/>
            </a:pPr>
            <a:r>
              <a:rPr lang="zh-CN" altLang="en-US"/>
              <a:t>满足试验设计的前提下将梯田小区的位置进行调整，布设了微小区以观测</a:t>
            </a:r>
            <a:r>
              <a:rPr lang="zh-CN" altLang="en-US" b="1"/>
              <a:t>秸秆覆盖长度</a:t>
            </a:r>
            <a:r>
              <a:rPr lang="zh-CN" altLang="en-US"/>
              <a:t>、</a:t>
            </a:r>
            <a:r>
              <a:rPr lang="zh-CN" altLang="en-US" b="1"/>
              <a:t>固沙剂</a:t>
            </a:r>
            <a:r>
              <a:rPr lang="zh-CN" altLang="en-US"/>
              <a:t>对风蚀的响应、埋设</a:t>
            </a:r>
            <a:r>
              <a:rPr lang="zh-CN" altLang="en-US" b="1"/>
              <a:t>风蚀杯</a:t>
            </a:r>
            <a:r>
              <a:rPr lang="zh-CN" altLang="en-US"/>
              <a:t>对风蚀量进行观测，对小区进行</a:t>
            </a:r>
            <a:r>
              <a:rPr lang="zh-CN" altLang="en-US"/>
              <a:t>修缮</a:t>
            </a:r>
            <a:endParaRPr lang="zh-CN" altLang="en-US"/>
          </a:p>
        </p:txBody>
      </p:sp>
      <p:grpSp>
        <p:nvGrpSpPr>
          <p:cNvPr id="52" name="组合 51"/>
          <p:cNvGrpSpPr/>
          <p:nvPr/>
        </p:nvGrpSpPr>
        <p:grpSpPr>
          <a:xfrm>
            <a:off x="259715" y="849630"/>
            <a:ext cx="11046460" cy="460375"/>
            <a:chOff x="409" y="1338"/>
            <a:chExt cx="17396" cy="725"/>
          </a:xfrm>
        </p:grpSpPr>
        <p:sp>
          <p:nvSpPr>
            <p:cNvPr id="4" name="文本框 3"/>
            <p:cNvSpPr txBox="1"/>
            <p:nvPr/>
          </p:nvSpPr>
          <p:spPr>
            <a:xfrm>
              <a:off x="409" y="1338"/>
              <a:ext cx="2447" cy="725"/>
            </a:xfrm>
            <a:prstGeom prst="rect">
              <a:avLst/>
            </a:prstGeom>
            <a:noFill/>
          </p:spPr>
          <p:txBody>
            <a:bodyPr wrap="square" rtlCol="0">
              <a:spAutoFit/>
            </a:bodyPr>
            <a:p>
              <a:pPr algn="ctr"/>
              <a:r>
                <a:rPr lang="zh-CN" altLang="en-US" sz="2400" b="1">
                  <a:solidFill>
                    <a:schemeClr val="tx1"/>
                  </a:solidFill>
                  <a:uFillTx/>
                </a:rPr>
                <a:t>试验方面：</a:t>
              </a:r>
              <a:endParaRPr lang="zh-CN" altLang="en-US" sz="2400" b="1">
                <a:solidFill>
                  <a:schemeClr val="tx1"/>
                </a:solidFill>
                <a:uFillTx/>
              </a:endParaRPr>
            </a:p>
          </p:txBody>
        </p:sp>
        <p:grpSp>
          <p:nvGrpSpPr>
            <p:cNvPr id="41" name="组合 40"/>
            <p:cNvGrpSpPr/>
            <p:nvPr/>
          </p:nvGrpSpPr>
          <p:grpSpPr>
            <a:xfrm>
              <a:off x="3669" y="1405"/>
              <a:ext cx="14136" cy="658"/>
              <a:chOff x="3018" y="1308"/>
              <a:chExt cx="14136" cy="658"/>
            </a:xfrm>
          </p:grpSpPr>
          <p:sp>
            <p:nvSpPr>
              <p:cNvPr id="33" name="文本框 32"/>
              <p:cNvSpPr txBox="1"/>
              <p:nvPr/>
            </p:nvSpPr>
            <p:spPr>
              <a:xfrm>
                <a:off x="3018" y="1308"/>
                <a:ext cx="2123" cy="628"/>
              </a:xfrm>
              <a:prstGeom prst="rect">
                <a:avLst/>
              </a:prstGeom>
              <a:solidFill>
                <a:srgbClr val="26864F"/>
              </a:solidFill>
            </p:spPr>
            <p:txBody>
              <a:bodyPr wrap="square" rtlCol="0">
                <a:spAutoFit/>
              </a:bodyPr>
              <a:p>
                <a:r>
                  <a:rPr lang="en-US" altLang="zh-CN" sz="2000" b="1">
                    <a:solidFill>
                      <a:schemeClr val="bg1"/>
                    </a:solidFill>
                  </a:rPr>
                  <a:t>2024.4.16</a:t>
                </a:r>
                <a:endParaRPr lang="en-US" altLang="zh-CN" sz="2000" b="1">
                  <a:solidFill>
                    <a:schemeClr val="bg1"/>
                  </a:solidFill>
                </a:endParaRPr>
              </a:p>
            </p:txBody>
          </p:sp>
          <p:sp>
            <p:nvSpPr>
              <p:cNvPr id="35" name="文本框 34"/>
              <p:cNvSpPr txBox="1"/>
              <p:nvPr/>
            </p:nvSpPr>
            <p:spPr>
              <a:xfrm>
                <a:off x="14820" y="1338"/>
                <a:ext cx="2335" cy="628"/>
              </a:xfrm>
              <a:prstGeom prst="rect">
                <a:avLst/>
              </a:prstGeom>
              <a:solidFill>
                <a:srgbClr val="26864F"/>
              </a:solidFill>
            </p:spPr>
            <p:txBody>
              <a:bodyPr wrap="square" rtlCol="0">
                <a:spAutoFit/>
              </a:bodyPr>
              <a:p>
                <a:r>
                  <a:rPr lang="en-US" altLang="zh-CN" sz="2000" b="1">
                    <a:solidFill>
                      <a:schemeClr val="bg1"/>
                    </a:solidFill>
                  </a:rPr>
                  <a:t>2024.10.11</a:t>
                </a:r>
                <a:endParaRPr lang="en-US" altLang="zh-CN" sz="2000" b="1">
                  <a:solidFill>
                    <a:schemeClr val="bg1"/>
                  </a:solidFill>
                </a:endParaRPr>
              </a:p>
            </p:txBody>
          </p:sp>
          <p:cxnSp>
            <p:nvCxnSpPr>
              <p:cNvPr id="40" name="直接箭头连接符 39"/>
              <p:cNvCxnSpPr>
                <a:stCxn id="33" idx="3"/>
                <a:endCxn id="35" idx="1"/>
              </p:cNvCxnSpPr>
              <p:nvPr/>
            </p:nvCxnSpPr>
            <p:spPr>
              <a:xfrm>
                <a:off x="5141" y="1622"/>
                <a:ext cx="9679" cy="30"/>
              </a:xfrm>
              <a:prstGeom prst="straightConnector1">
                <a:avLst/>
              </a:prstGeom>
              <a:ln w="22225">
                <a:solidFill>
                  <a:srgbClr val="26864F"/>
                </a:solidFill>
                <a:headEnd type="triangle" w="lg" len="lg"/>
                <a:tailEnd type="triangle" w="lg" len="lg"/>
              </a:ln>
            </p:spPr>
            <p:style>
              <a:lnRef idx="2">
                <a:schemeClr val="accent1"/>
              </a:lnRef>
              <a:fillRef idx="0">
                <a:srgbClr val="FFFFFF"/>
              </a:fillRef>
              <a:effectRef idx="0">
                <a:srgbClr val="FFFFFF"/>
              </a:effectRef>
              <a:fontRef idx="minor">
                <a:schemeClr val="tx1"/>
              </a:fontRef>
            </p:style>
          </p:cxnSp>
        </p:grpSp>
      </p:grpSp>
      <p:grpSp>
        <p:nvGrpSpPr>
          <p:cNvPr id="48" name="组合 47"/>
          <p:cNvGrpSpPr/>
          <p:nvPr/>
        </p:nvGrpSpPr>
        <p:grpSpPr>
          <a:xfrm>
            <a:off x="5513705" y="1623695"/>
            <a:ext cx="6112510" cy="4752975"/>
            <a:chOff x="9373" y="2666"/>
            <a:chExt cx="9626" cy="7485"/>
          </a:xfrm>
        </p:grpSpPr>
        <p:pic>
          <p:nvPicPr>
            <p:cNvPr id="42" name="图片 41"/>
            <p:cNvPicPr>
              <a:picLocks noChangeAspect="1"/>
            </p:cNvPicPr>
            <p:nvPr/>
          </p:nvPicPr>
          <p:blipFill>
            <a:blip r:embed="rId3"/>
            <a:stretch>
              <a:fillRect/>
            </a:stretch>
          </p:blipFill>
          <p:spPr>
            <a:xfrm>
              <a:off x="9375" y="2666"/>
              <a:ext cx="3583" cy="2699"/>
            </a:xfrm>
            <a:prstGeom prst="rect">
              <a:avLst/>
            </a:prstGeom>
          </p:spPr>
        </p:pic>
        <p:pic>
          <p:nvPicPr>
            <p:cNvPr id="43" name="图片 42"/>
            <p:cNvPicPr>
              <a:picLocks noChangeAspect="1"/>
            </p:cNvPicPr>
            <p:nvPr/>
          </p:nvPicPr>
          <p:blipFill>
            <a:blip r:embed="rId4"/>
            <a:stretch>
              <a:fillRect/>
            </a:stretch>
          </p:blipFill>
          <p:spPr>
            <a:xfrm>
              <a:off x="15471" y="2666"/>
              <a:ext cx="3528" cy="4908"/>
            </a:xfrm>
            <a:prstGeom prst="rect">
              <a:avLst/>
            </a:prstGeom>
          </p:spPr>
        </p:pic>
        <p:pic>
          <p:nvPicPr>
            <p:cNvPr id="44" name="图片 43"/>
            <p:cNvPicPr>
              <a:picLocks noChangeAspect="1"/>
            </p:cNvPicPr>
            <p:nvPr/>
          </p:nvPicPr>
          <p:blipFill>
            <a:blip r:embed="rId5"/>
            <a:stretch>
              <a:fillRect/>
            </a:stretch>
          </p:blipFill>
          <p:spPr>
            <a:xfrm>
              <a:off x="12958" y="2666"/>
              <a:ext cx="2513" cy="3898"/>
            </a:xfrm>
            <a:prstGeom prst="rect">
              <a:avLst/>
            </a:prstGeom>
          </p:spPr>
        </p:pic>
        <p:pic>
          <p:nvPicPr>
            <p:cNvPr id="45" name="图片 44"/>
            <p:cNvPicPr>
              <a:picLocks noChangeAspect="1"/>
            </p:cNvPicPr>
            <p:nvPr/>
          </p:nvPicPr>
          <p:blipFill>
            <a:blip r:embed="rId6"/>
            <a:stretch>
              <a:fillRect/>
            </a:stretch>
          </p:blipFill>
          <p:spPr>
            <a:xfrm>
              <a:off x="12959" y="6476"/>
              <a:ext cx="2512" cy="3664"/>
            </a:xfrm>
            <a:prstGeom prst="rect">
              <a:avLst/>
            </a:prstGeom>
          </p:spPr>
        </p:pic>
        <p:pic>
          <p:nvPicPr>
            <p:cNvPr id="46" name="图片 45"/>
            <p:cNvPicPr>
              <a:picLocks noChangeAspect="1"/>
            </p:cNvPicPr>
            <p:nvPr/>
          </p:nvPicPr>
          <p:blipFill>
            <a:blip r:embed="rId7"/>
            <a:stretch>
              <a:fillRect/>
            </a:stretch>
          </p:blipFill>
          <p:spPr>
            <a:xfrm>
              <a:off x="15471" y="7572"/>
              <a:ext cx="3529" cy="2567"/>
            </a:xfrm>
            <a:prstGeom prst="rect">
              <a:avLst/>
            </a:prstGeom>
          </p:spPr>
        </p:pic>
        <p:pic>
          <p:nvPicPr>
            <p:cNvPr id="47" name="图片 46"/>
            <p:cNvPicPr>
              <a:picLocks noChangeAspect="1"/>
            </p:cNvPicPr>
            <p:nvPr/>
          </p:nvPicPr>
          <p:blipFill>
            <a:blip r:embed="rId8"/>
            <a:stretch>
              <a:fillRect/>
            </a:stretch>
          </p:blipFill>
          <p:spPr>
            <a:xfrm>
              <a:off x="9373" y="5351"/>
              <a:ext cx="3598" cy="4800"/>
            </a:xfrm>
            <a:prstGeom prst="rect">
              <a:avLst/>
            </a:prstGeom>
          </p:spPr>
        </p:pic>
      </p:grpSp>
      <p:sp>
        <p:nvSpPr>
          <p:cNvPr id="49" name="文本框 48"/>
          <p:cNvSpPr txBox="1"/>
          <p:nvPr/>
        </p:nvSpPr>
        <p:spPr>
          <a:xfrm>
            <a:off x="2080895" y="1531620"/>
            <a:ext cx="1051560" cy="398780"/>
          </a:xfrm>
          <a:prstGeom prst="rect">
            <a:avLst/>
          </a:prstGeom>
          <a:noFill/>
        </p:spPr>
        <p:txBody>
          <a:bodyPr wrap="square" rtlCol="0">
            <a:spAutoFit/>
          </a:bodyPr>
          <a:p>
            <a:pPr algn="ctr"/>
            <a:r>
              <a:rPr lang="zh-CN" altLang="en-US" sz="2000" b="1"/>
              <a:t>雨季前</a:t>
            </a:r>
            <a:endParaRPr lang="zh-CN" altLang="en-US" sz="2000" b="1"/>
          </a:p>
        </p:txBody>
      </p:sp>
      <p:cxnSp>
        <p:nvCxnSpPr>
          <p:cNvPr id="50" name="直接连接符 49"/>
          <p:cNvCxnSpPr>
            <a:stCxn id="33" idx="3"/>
          </p:cNvCxnSpPr>
          <p:nvPr/>
        </p:nvCxnSpPr>
        <p:spPr>
          <a:xfrm flipH="1">
            <a:off x="374650" y="1091565"/>
            <a:ext cx="3303270" cy="953135"/>
          </a:xfrm>
          <a:prstGeom prst="line">
            <a:avLst/>
          </a:prstGeom>
          <a:ln w="19050">
            <a:solidFill>
              <a:schemeClr val="tx1"/>
            </a:solidFill>
            <a:headEnd type="oval"/>
          </a:ln>
        </p:spPr>
        <p:style>
          <a:lnRef idx="2">
            <a:schemeClr val="accent1"/>
          </a:lnRef>
          <a:fillRef idx="0">
            <a:srgbClr val="FFFFFF"/>
          </a:fillRef>
          <a:effectRef idx="0">
            <a:srgbClr val="FFFFFF"/>
          </a:effectRef>
          <a:fontRef idx="minor">
            <a:schemeClr val="tx1"/>
          </a:fontRef>
        </p:style>
      </p:cxnSp>
      <p:cxnSp>
        <p:nvCxnSpPr>
          <p:cNvPr id="51" name="直接连接符 50"/>
          <p:cNvCxnSpPr/>
          <p:nvPr/>
        </p:nvCxnSpPr>
        <p:spPr>
          <a:xfrm flipV="1">
            <a:off x="5024755" y="1087755"/>
            <a:ext cx="514985" cy="987425"/>
          </a:xfrm>
          <a:prstGeom prst="line">
            <a:avLst/>
          </a:prstGeom>
          <a:ln w="19050">
            <a:solidFill>
              <a:schemeClr val="tx1"/>
            </a:solidFill>
            <a:tailEnd type="oval"/>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灯片编号占位符 3"/>
          <p:cNvSpPr txBox="1"/>
          <p:nvPr/>
        </p:nvSpPr>
        <p:spPr>
          <a:xfrm>
            <a:off x="11306174" y="6454598"/>
            <a:ext cx="829687"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83E12FC-B727-46EE-A3F4-36BAB21DAD93}" type="slidenum">
              <a:rPr lang="zh-CN" altLang="en-US" sz="2000" b="1" smtClean="0">
                <a:solidFill>
                  <a:schemeClr val="tx1"/>
                </a:solidFill>
                <a:latin typeface="微软雅黑" panose="020B0503020204020204" charset="-122"/>
                <a:ea typeface="微软雅黑" panose="020B0503020204020204" charset="-122"/>
              </a:rPr>
            </a:fld>
            <a:endParaRPr lang="zh-CN" altLang="en-US" sz="2000" b="1" dirty="0" smtClean="0">
              <a:solidFill>
                <a:schemeClr val="tx1"/>
              </a:solidFill>
              <a:latin typeface="微软雅黑" panose="020B0503020204020204" charset="-122"/>
              <a:ea typeface="微软雅黑" panose="020B0503020204020204" charset="-122"/>
            </a:endParaRPr>
          </a:p>
        </p:txBody>
      </p:sp>
      <p:sp>
        <p:nvSpPr>
          <p:cNvPr id="29" name="矩形 28"/>
          <p:cNvSpPr/>
          <p:nvPr/>
        </p:nvSpPr>
        <p:spPr>
          <a:xfrm>
            <a:off x="0" y="6637160"/>
            <a:ext cx="11691891" cy="67004"/>
          </a:xfrm>
          <a:prstGeom prst="rect">
            <a:avLst/>
          </a:prstGeom>
          <a:solidFill>
            <a:srgbClr val="26864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aphicFrame>
        <p:nvGraphicFramePr>
          <p:cNvPr id="5" name="表格 4"/>
          <p:cNvGraphicFramePr>
            <a:graphicFrameLocks noGrp="1"/>
          </p:cNvGraphicFramePr>
          <p:nvPr>
            <p:custDataLst>
              <p:tags r:id="rId1"/>
            </p:custDataLst>
          </p:nvPr>
        </p:nvGraphicFramePr>
        <p:xfrm>
          <a:off x="1530350" y="28575"/>
          <a:ext cx="10661650" cy="641985"/>
        </p:xfrm>
        <a:graphic>
          <a:graphicData uri="http://schemas.openxmlformats.org/drawingml/2006/table">
            <a:tbl>
              <a:tblPr firstRow="1" bandRow="1">
                <a:tableStyleId>{93296810-A885-4BE3-A3E7-6D5BEEA58F35}</a:tableStyleId>
              </a:tblPr>
              <a:tblGrid>
                <a:gridCol w="2397760"/>
                <a:gridCol w="2499995"/>
                <a:gridCol w="2691130"/>
                <a:gridCol w="2864485"/>
                <a:gridCol w="208280"/>
              </a:tblGrid>
              <a:tr h="641985">
                <a:tc>
                  <a:txBody>
                    <a:bodyPr/>
                    <a:p>
                      <a:pPr marL="0" algn="ctr" defTabSz="914400" rtl="0" eaLnBrk="1" latinLnBrk="0" hangingPunct="1"/>
                      <a:r>
                        <a:rPr lang="en-US" altLang="zh-CN" sz="2400" kern="1200" dirty="0">
                          <a:solidFill>
                            <a:schemeClr val="bg1"/>
                          </a:solidFill>
                        </a:rPr>
                        <a:t> </a:t>
                      </a:r>
                      <a:r>
                        <a:rPr lang="zh-CN" altLang="en-US" sz="2400" kern="1200" dirty="0">
                          <a:solidFill>
                            <a:schemeClr val="bg1"/>
                          </a:solidFill>
                        </a:rPr>
                        <a:t>工作内容</a:t>
                      </a:r>
                      <a:r>
                        <a:rPr lang="en-US" altLang="zh-CN" sz="2400" kern="1200" dirty="0">
                          <a:solidFill>
                            <a:schemeClr val="bg1"/>
                          </a:solidFill>
                        </a:rPr>
                        <a:t> </a:t>
                      </a:r>
                      <a:endParaRPr lang="en-US" altLang="zh-CN" sz="2400" kern="1200" dirty="0">
                        <a:solidFill>
                          <a:schemeClr val="bg1"/>
                        </a:solidFill>
                      </a:endParaRPr>
                    </a:p>
                  </a:txBody>
                  <a:tcPr anchor="ctr">
                    <a:lnL>
                      <a:noFill/>
                    </a:lnL>
                    <a:lnR>
                      <a:noFill/>
                    </a:lnR>
                    <a:lnT>
                      <a:noFill/>
                    </a:lnT>
                    <a:lnB>
                      <a:noFill/>
                    </a:lnB>
                    <a:lnTlToBr>
                      <a:noFill/>
                    </a:lnTlToBr>
                    <a:lnBlToTr>
                      <a:noFill/>
                    </a:lnBlToTr>
                    <a:solidFill>
                      <a:srgbClr val="26864F"/>
                    </a:solidFill>
                  </a:tcPr>
                </a:tc>
                <a:tc>
                  <a:txBody>
                    <a:bodyPr/>
                    <a:p>
                      <a:pPr algn="ctr"/>
                      <a:r>
                        <a:rPr lang="zh-CN" altLang="en-US" sz="2400" kern="1200" dirty="0">
                          <a:solidFill>
                            <a:schemeClr val="tx1"/>
                          </a:solidFill>
                        </a:rPr>
                        <a:t>工作</a:t>
                      </a:r>
                      <a:r>
                        <a:rPr lang="zh-CN" altLang="en-US" sz="2400" kern="1200" dirty="0">
                          <a:solidFill>
                            <a:schemeClr val="tx1"/>
                          </a:solidFill>
                        </a:rPr>
                        <a:t>结果</a:t>
                      </a:r>
                      <a:endParaRPr lang="zh-CN" altLang="en-US" sz="2400" kern="1200" dirty="0">
                        <a:solidFill>
                          <a:schemeClr val="tx1"/>
                        </a:solidFill>
                      </a:endParaRPr>
                    </a:p>
                  </a:txBody>
                  <a:tcPr anchor="ctr">
                    <a:lnL>
                      <a:noFill/>
                    </a:lnL>
                    <a:lnR>
                      <a:noFill/>
                    </a:lnR>
                    <a:lnT>
                      <a:noFill/>
                    </a:lnT>
                    <a:lnB>
                      <a:noFill/>
                    </a:lnB>
                    <a:lnTlToBr>
                      <a:noFill/>
                    </a:lnTlToBr>
                    <a:lnBlToTr>
                      <a:noFill/>
                    </a:lnBlToTr>
                    <a:solidFill>
                      <a:schemeClr val="bg1"/>
                    </a:solidFill>
                  </a:tcPr>
                </a:tc>
                <a:tc>
                  <a:txBody>
                    <a:bodyPr/>
                    <a:p>
                      <a:pPr marL="0" algn="ctr" defTabSz="914400" rtl="0" eaLnBrk="1" latinLnBrk="0" hangingPunct="1"/>
                      <a:r>
                        <a:rPr lang="zh-CN" altLang="en-US" sz="2400" kern="1200" dirty="0">
                          <a:solidFill>
                            <a:schemeClr val="tx1"/>
                          </a:solidFill>
                        </a:rPr>
                        <a:t>后续工作</a:t>
                      </a:r>
                      <a:r>
                        <a:rPr lang="zh-CN" altLang="en-US" sz="2400" kern="1200" dirty="0">
                          <a:solidFill>
                            <a:schemeClr val="tx1"/>
                          </a:solidFill>
                        </a:rPr>
                        <a:t>规划</a:t>
                      </a:r>
                      <a:endParaRPr lang="zh-CN" altLang="en-US" sz="2400" kern="1200" dirty="0">
                        <a:solidFill>
                          <a:schemeClr val="tx1"/>
                        </a:solidFill>
                      </a:endParaRPr>
                    </a:p>
                  </a:txBody>
                  <a:tcPr anchor="ctr">
                    <a:lnL>
                      <a:noFill/>
                    </a:lnL>
                    <a:lnR>
                      <a:noFill/>
                    </a:lnR>
                    <a:lnT>
                      <a:noFill/>
                    </a:lnT>
                    <a:lnB>
                      <a:noFill/>
                    </a:lnB>
                    <a:lnTlToBr>
                      <a:noFill/>
                    </a:lnTlToBr>
                    <a:lnBlToTr>
                      <a:noFill/>
                    </a:lnBlToTr>
                    <a:solidFill>
                      <a:schemeClr val="bg1"/>
                    </a:solidFill>
                  </a:tcPr>
                </a:tc>
                <a:tc>
                  <a:txBody>
                    <a:bodyPr/>
                    <a:p>
                      <a:pPr marL="0" algn="ctr" defTabSz="914400" rtl="0" eaLnBrk="1" latinLnBrk="0" hangingPunct="1"/>
                      <a:r>
                        <a:rPr lang="zh-CN" altLang="en-US" sz="2400" kern="1200" dirty="0" smtClean="0">
                          <a:solidFill>
                            <a:schemeClr val="tx1"/>
                          </a:solidFill>
                        </a:rPr>
                        <a:t>工作中的</a:t>
                      </a:r>
                      <a:r>
                        <a:rPr lang="zh-CN" altLang="en-US" sz="2400" kern="1200" dirty="0" smtClean="0">
                          <a:solidFill>
                            <a:schemeClr val="tx1"/>
                          </a:solidFill>
                        </a:rPr>
                        <a:t>问题</a:t>
                      </a:r>
                      <a:endParaRPr lang="zh-CN" altLang="en-US" sz="2400" kern="1200" dirty="0" smtClean="0">
                        <a:solidFill>
                          <a:schemeClr val="tx1"/>
                        </a:solidFill>
                      </a:endParaRPr>
                    </a:p>
                  </a:txBody>
                  <a:tcPr anchor="ctr">
                    <a:lnL>
                      <a:noFill/>
                    </a:lnL>
                    <a:lnR>
                      <a:noFill/>
                    </a:lnR>
                    <a:lnT>
                      <a:noFill/>
                    </a:lnT>
                    <a:lnB>
                      <a:noFill/>
                    </a:lnB>
                    <a:lnTlToBr>
                      <a:noFill/>
                    </a:lnTlToBr>
                    <a:lnBlToTr>
                      <a:noFill/>
                    </a:lnBlToTr>
                    <a:solidFill>
                      <a:schemeClr val="bg1"/>
                    </a:solidFill>
                  </a:tcPr>
                </a:tc>
                <a:tc>
                  <a:txBody>
                    <a:bodyPr/>
                    <a:p>
                      <a:pPr marL="0" algn="ctr" defTabSz="914400" rtl="0" eaLnBrk="1" latinLnBrk="0" hangingPunct="1"/>
                      <a:endParaRPr lang="zh-CN" altLang="en-US" sz="1800" kern="1200" dirty="0" smtClean="0">
                        <a:solidFill>
                          <a:schemeClr val="tx1">
                            <a:lumMod val="50000"/>
                            <a:lumOff val="50000"/>
                          </a:schemeClr>
                        </a:solidFill>
                      </a:endParaRPr>
                    </a:p>
                  </a:txBody>
                  <a:tcPr anchor="ctr">
                    <a:lnL>
                      <a:noFill/>
                    </a:lnL>
                    <a:lnR>
                      <a:noFill/>
                    </a:lnR>
                    <a:lnT>
                      <a:noFill/>
                    </a:lnT>
                    <a:lnB>
                      <a:noFill/>
                    </a:lnB>
                    <a:lnTlToBr>
                      <a:noFill/>
                    </a:lnTlToBr>
                    <a:lnBlToTr>
                      <a:noFill/>
                    </a:lnBlToTr>
                    <a:solidFill>
                      <a:schemeClr val="bg1"/>
                    </a:solidFill>
                  </a:tcPr>
                </a:tc>
              </a:tr>
            </a:tbl>
          </a:graphicData>
        </a:graphic>
      </p:graphicFrame>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62585" y="-9525"/>
            <a:ext cx="637540" cy="637540"/>
          </a:xfrm>
          <a:prstGeom prst="ellipse">
            <a:avLst/>
          </a:prstGeom>
        </p:spPr>
      </p:pic>
      <p:sp>
        <p:nvSpPr>
          <p:cNvPr id="7" name="矩形 6"/>
          <p:cNvSpPr/>
          <p:nvPr/>
        </p:nvSpPr>
        <p:spPr>
          <a:xfrm>
            <a:off x="0" y="638202"/>
            <a:ext cx="12192000" cy="67004"/>
          </a:xfrm>
          <a:prstGeom prst="rect">
            <a:avLst/>
          </a:prstGeom>
          <a:solidFill>
            <a:srgbClr val="26864F"/>
          </a:solid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00673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38" name="文本框 37"/>
          <p:cNvSpPr txBox="1"/>
          <p:nvPr/>
        </p:nvSpPr>
        <p:spPr>
          <a:xfrm>
            <a:off x="4941570" y="2532380"/>
            <a:ext cx="3048635" cy="3371850"/>
          </a:xfrm>
          <a:prstGeom prst="rect">
            <a:avLst/>
          </a:prstGeom>
          <a:noFill/>
          <a:ln w="19050">
            <a:solidFill>
              <a:srgbClr val="26864F"/>
            </a:solidFill>
          </a:ln>
        </p:spPr>
        <p:txBody>
          <a:bodyPr wrap="square" rtlCol="0">
            <a:noAutofit/>
          </a:bodyPr>
          <a:p>
            <a:pPr marL="342900" indent="-342900" fontAlgn="auto">
              <a:lnSpc>
                <a:spcPct val="150000"/>
              </a:lnSpc>
              <a:buFont typeface="Wingdings" panose="05000000000000000000" charset="0"/>
              <a:buChar char="Ø"/>
            </a:pPr>
            <a:r>
              <a:rPr lang="zh-CN" altLang="en-US" b="1"/>
              <a:t>监测</a:t>
            </a:r>
            <a:r>
              <a:rPr lang="zh-CN" altLang="en-US"/>
              <a:t>：雨季</a:t>
            </a:r>
            <a:r>
              <a:rPr lang="zh-CN" altLang="en-US"/>
              <a:t>期间坡地小区的降雨数据（径流量、</a:t>
            </a:r>
            <a:r>
              <a:rPr lang="zh-CN" altLang="en-US"/>
              <a:t>产沙量）；</a:t>
            </a:r>
            <a:endParaRPr lang="zh-CN" altLang="en-US"/>
          </a:p>
          <a:p>
            <a:pPr marL="342900" indent="-342900" fontAlgn="auto">
              <a:lnSpc>
                <a:spcPct val="150000"/>
              </a:lnSpc>
              <a:buFont typeface="Wingdings" panose="05000000000000000000" charset="0"/>
              <a:buChar char="Ø"/>
            </a:pPr>
            <a:r>
              <a:rPr lang="zh-CN" altLang="en-US" b="1"/>
              <a:t>水分</a:t>
            </a:r>
            <a:r>
              <a:rPr lang="zh-CN" altLang="en-US"/>
              <a:t>：使用中子仪对各小区不同深度水分</a:t>
            </a:r>
            <a:r>
              <a:rPr lang="zh-CN" altLang="en-US"/>
              <a:t>进行测定；</a:t>
            </a:r>
            <a:endParaRPr lang="zh-CN" altLang="en-US"/>
          </a:p>
          <a:p>
            <a:pPr marL="342900" indent="-342900" fontAlgn="auto">
              <a:lnSpc>
                <a:spcPct val="150000"/>
              </a:lnSpc>
              <a:buFont typeface="Wingdings" panose="05000000000000000000" charset="0"/>
              <a:buChar char="Ø"/>
            </a:pPr>
            <a:r>
              <a:rPr lang="zh-CN" altLang="en-US" b="1"/>
              <a:t>硬度</a:t>
            </a:r>
            <a:r>
              <a:rPr lang="zh-CN" altLang="en-US"/>
              <a:t>：采用硬度计对各小区土壤硬度</a:t>
            </a:r>
            <a:r>
              <a:rPr lang="zh-CN" altLang="en-US"/>
              <a:t>进行测定；</a:t>
            </a:r>
            <a:endParaRPr lang="zh-CN" altLang="en-US"/>
          </a:p>
          <a:p>
            <a:pPr indent="0" fontAlgn="auto">
              <a:lnSpc>
                <a:spcPct val="150000"/>
              </a:lnSpc>
              <a:buFont typeface="Wingdings" panose="05000000000000000000" charset="0"/>
              <a:buNone/>
            </a:pPr>
            <a:r>
              <a:rPr lang="zh-CN" altLang="en-US"/>
              <a:t>整个生长季</a:t>
            </a:r>
            <a:r>
              <a:rPr lang="zh-CN" altLang="en-US"/>
              <a:t>除草、驱赶</a:t>
            </a:r>
            <a:r>
              <a:rPr lang="zh-CN" altLang="en-US"/>
              <a:t>鸟类</a:t>
            </a:r>
            <a:endParaRPr lang="zh-CN" altLang="en-US"/>
          </a:p>
          <a:p>
            <a:pPr indent="0" fontAlgn="auto">
              <a:lnSpc>
                <a:spcPct val="150000"/>
              </a:lnSpc>
              <a:buFont typeface="Wingdings" panose="05000000000000000000" charset="0"/>
              <a:buNone/>
            </a:pPr>
            <a:endParaRPr lang="zh-CN" altLang="en-US"/>
          </a:p>
        </p:txBody>
      </p:sp>
      <p:grpSp>
        <p:nvGrpSpPr>
          <p:cNvPr id="52" name="组合 51"/>
          <p:cNvGrpSpPr/>
          <p:nvPr/>
        </p:nvGrpSpPr>
        <p:grpSpPr>
          <a:xfrm>
            <a:off x="429895" y="995680"/>
            <a:ext cx="11046460" cy="460375"/>
            <a:chOff x="409" y="1338"/>
            <a:chExt cx="17396" cy="725"/>
          </a:xfrm>
        </p:grpSpPr>
        <p:sp>
          <p:nvSpPr>
            <p:cNvPr id="4" name="文本框 3"/>
            <p:cNvSpPr txBox="1"/>
            <p:nvPr/>
          </p:nvSpPr>
          <p:spPr>
            <a:xfrm>
              <a:off x="409" y="1338"/>
              <a:ext cx="2447" cy="725"/>
            </a:xfrm>
            <a:prstGeom prst="rect">
              <a:avLst/>
            </a:prstGeom>
            <a:noFill/>
          </p:spPr>
          <p:txBody>
            <a:bodyPr wrap="square" rtlCol="0">
              <a:spAutoFit/>
            </a:bodyPr>
            <a:p>
              <a:pPr algn="ctr"/>
              <a:r>
                <a:rPr lang="zh-CN" altLang="en-US" sz="2400" b="1">
                  <a:solidFill>
                    <a:schemeClr val="tx1"/>
                  </a:solidFill>
                  <a:uFillTx/>
                </a:rPr>
                <a:t>试验方面：</a:t>
              </a:r>
              <a:endParaRPr lang="zh-CN" altLang="en-US" sz="2400" b="1">
                <a:solidFill>
                  <a:schemeClr val="tx1"/>
                </a:solidFill>
                <a:uFillTx/>
              </a:endParaRPr>
            </a:p>
          </p:txBody>
        </p:sp>
        <p:grpSp>
          <p:nvGrpSpPr>
            <p:cNvPr id="41" name="组合 40"/>
            <p:cNvGrpSpPr/>
            <p:nvPr/>
          </p:nvGrpSpPr>
          <p:grpSpPr>
            <a:xfrm>
              <a:off x="3669" y="1405"/>
              <a:ext cx="14136" cy="658"/>
              <a:chOff x="3018" y="1308"/>
              <a:chExt cx="14136" cy="658"/>
            </a:xfrm>
          </p:grpSpPr>
          <p:sp>
            <p:nvSpPr>
              <p:cNvPr id="33" name="文本框 32"/>
              <p:cNvSpPr txBox="1"/>
              <p:nvPr/>
            </p:nvSpPr>
            <p:spPr>
              <a:xfrm>
                <a:off x="3018" y="1308"/>
                <a:ext cx="2123" cy="628"/>
              </a:xfrm>
              <a:prstGeom prst="rect">
                <a:avLst/>
              </a:prstGeom>
              <a:solidFill>
                <a:srgbClr val="26864F"/>
              </a:solidFill>
            </p:spPr>
            <p:txBody>
              <a:bodyPr wrap="square" rtlCol="0">
                <a:spAutoFit/>
              </a:bodyPr>
              <a:p>
                <a:r>
                  <a:rPr lang="en-US" altLang="zh-CN" sz="2000" b="1">
                    <a:solidFill>
                      <a:schemeClr val="bg1"/>
                    </a:solidFill>
                  </a:rPr>
                  <a:t>2024.4.16</a:t>
                </a:r>
                <a:endParaRPr lang="en-US" altLang="zh-CN" sz="2000" b="1">
                  <a:solidFill>
                    <a:schemeClr val="bg1"/>
                  </a:solidFill>
                </a:endParaRPr>
              </a:p>
            </p:txBody>
          </p:sp>
          <p:sp>
            <p:nvSpPr>
              <p:cNvPr id="35" name="文本框 34"/>
              <p:cNvSpPr txBox="1"/>
              <p:nvPr/>
            </p:nvSpPr>
            <p:spPr>
              <a:xfrm>
                <a:off x="14820" y="1338"/>
                <a:ext cx="2335" cy="628"/>
              </a:xfrm>
              <a:prstGeom prst="rect">
                <a:avLst/>
              </a:prstGeom>
              <a:solidFill>
                <a:srgbClr val="26864F"/>
              </a:solidFill>
            </p:spPr>
            <p:txBody>
              <a:bodyPr wrap="square" rtlCol="0">
                <a:spAutoFit/>
              </a:bodyPr>
              <a:p>
                <a:r>
                  <a:rPr lang="en-US" altLang="zh-CN" sz="2000" b="1">
                    <a:solidFill>
                      <a:schemeClr val="bg1"/>
                    </a:solidFill>
                  </a:rPr>
                  <a:t>2024.10.11</a:t>
                </a:r>
                <a:endParaRPr lang="en-US" altLang="zh-CN" sz="2000" b="1">
                  <a:solidFill>
                    <a:schemeClr val="bg1"/>
                  </a:solidFill>
                </a:endParaRPr>
              </a:p>
            </p:txBody>
          </p:sp>
          <p:cxnSp>
            <p:nvCxnSpPr>
              <p:cNvPr id="40" name="直接箭头连接符 39"/>
              <p:cNvCxnSpPr>
                <a:stCxn id="33" idx="3"/>
                <a:endCxn id="35" idx="1"/>
              </p:cNvCxnSpPr>
              <p:nvPr/>
            </p:nvCxnSpPr>
            <p:spPr>
              <a:xfrm>
                <a:off x="5141" y="1622"/>
                <a:ext cx="9679" cy="30"/>
              </a:xfrm>
              <a:prstGeom prst="straightConnector1">
                <a:avLst/>
              </a:prstGeom>
              <a:ln w="22225">
                <a:solidFill>
                  <a:srgbClr val="26864F"/>
                </a:solidFill>
                <a:headEnd type="triangle" w="lg" len="lg"/>
                <a:tailEnd type="triangle" w="lg" len="lg"/>
              </a:ln>
            </p:spPr>
            <p:style>
              <a:lnRef idx="2">
                <a:schemeClr val="accent1"/>
              </a:lnRef>
              <a:fillRef idx="0">
                <a:srgbClr val="FFFFFF"/>
              </a:fillRef>
              <a:effectRef idx="0">
                <a:srgbClr val="FFFFFF"/>
              </a:effectRef>
              <a:fontRef idx="minor">
                <a:schemeClr val="tx1"/>
              </a:fontRef>
            </p:style>
          </p:cxnSp>
        </p:grpSp>
      </p:grpSp>
      <p:cxnSp>
        <p:nvCxnSpPr>
          <p:cNvPr id="8" name="直接连接符 7"/>
          <p:cNvCxnSpPr/>
          <p:nvPr/>
        </p:nvCxnSpPr>
        <p:spPr>
          <a:xfrm flipH="1">
            <a:off x="4948555" y="1273175"/>
            <a:ext cx="514350" cy="1265555"/>
          </a:xfrm>
          <a:prstGeom prst="line">
            <a:avLst/>
          </a:prstGeom>
          <a:ln w="19050">
            <a:solidFill>
              <a:schemeClr val="tx1"/>
            </a:solidFill>
            <a:headEnd type="oval"/>
          </a:ln>
        </p:spPr>
        <p:style>
          <a:lnRef idx="2">
            <a:schemeClr val="accent1"/>
          </a:lnRef>
          <a:fillRef idx="0">
            <a:srgbClr val="FFFFFF"/>
          </a:fillRef>
          <a:effectRef idx="0">
            <a:srgbClr val="FFFFFF"/>
          </a:effectRef>
          <a:fontRef idx="minor">
            <a:schemeClr val="tx1"/>
          </a:fontRef>
        </p:style>
      </p:cxnSp>
      <p:cxnSp>
        <p:nvCxnSpPr>
          <p:cNvPr id="10" name="直接连接符 9"/>
          <p:cNvCxnSpPr/>
          <p:nvPr/>
        </p:nvCxnSpPr>
        <p:spPr>
          <a:xfrm>
            <a:off x="7638415" y="1252220"/>
            <a:ext cx="365760" cy="1296670"/>
          </a:xfrm>
          <a:prstGeom prst="line">
            <a:avLst/>
          </a:prstGeom>
          <a:ln w="19050">
            <a:solidFill>
              <a:schemeClr val="tx1"/>
            </a:solidFill>
            <a:headEnd type="oval"/>
          </a:ln>
        </p:spPr>
        <p:style>
          <a:lnRef idx="2">
            <a:schemeClr val="accent1"/>
          </a:lnRef>
          <a:fillRef idx="0">
            <a:srgbClr val="FFFFFF"/>
          </a:fillRef>
          <a:effectRef idx="0">
            <a:srgbClr val="FFFFFF"/>
          </a:effectRef>
          <a:fontRef idx="minor">
            <a:schemeClr val="tx1"/>
          </a:fontRef>
        </p:style>
      </p:cxnSp>
      <p:sp>
        <p:nvSpPr>
          <p:cNvPr id="11" name="文本框 10"/>
          <p:cNvSpPr txBox="1"/>
          <p:nvPr/>
        </p:nvSpPr>
        <p:spPr>
          <a:xfrm>
            <a:off x="5853430" y="2065020"/>
            <a:ext cx="1224915" cy="398780"/>
          </a:xfrm>
          <a:prstGeom prst="rect">
            <a:avLst/>
          </a:prstGeom>
          <a:noFill/>
        </p:spPr>
        <p:txBody>
          <a:bodyPr wrap="square" rtlCol="0">
            <a:spAutoFit/>
          </a:bodyPr>
          <a:p>
            <a:r>
              <a:rPr lang="zh-CN" altLang="en-US" sz="2000" b="1"/>
              <a:t>雨季中</a:t>
            </a:r>
            <a:endParaRPr lang="zh-CN" altLang="en-US" sz="2000" b="1"/>
          </a:p>
        </p:txBody>
      </p:sp>
      <p:pic>
        <p:nvPicPr>
          <p:cNvPr id="12" name="图片 11" descr="6ab39c5fc8e2e03df03bd334cbcef4a"/>
          <p:cNvPicPr>
            <a:picLocks noChangeAspect="1"/>
          </p:cNvPicPr>
          <p:nvPr/>
        </p:nvPicPr>
        <p:blipFill>
          <a:blip r:embed="rId3"/>
          <a:stretch>
            <a:fillRect/>
          </a:stretch>
        </p:blipFill>
        <p:spPr>
          <a:xfrm>
            <a:off x="361315" y="1496695"/>
            <a:ext cx="1955165" cy="1901190"/>
          </a:xfrm>
          <a:prstGeom prst="rect">
            <a:avLst/>
          </a:prstGeom>
        </p:spPr>
      </p:pic>
      <p:pic>
        <p:nvPicPr>
          <p:cNvPr id="13" name="图片 12" descr="deecb2db0b07449ce6cea8c9a425db3"/>
          <p:cNvPicPr>
            <a:picLocks noChangeAspect="1"/>
          </p:cNvPicPr>
          <p:nvPr/>
        </p:nvPicPr>
        <p:blipFill>
          <a:blip r:embed="rId4"/>
          <a:stretch>
            <a:fillRect/>
          </a:stretch>
        </p:blipFill>
        <p:spPr>
          <a:xfrm rot="16200000">
            <a:off x="2653665" y="3402330"/>
            <a:ext cx="1381125" cy="2054225"/>
          </a:xfrm>
          <a:prstGeom prst="rect">
            <a:avLst/>
          </a:prstGeom>
        </p:spPr>
      </p:pic>
      <p:pic>
        <p:nvPicPr>
          <p:cNvPr id="15" name="图片 14" descr="2d1ce985b2f8d84ab04dbcc679bf639"/>
          <p:cNvPicPr>
            <a:picLocks noChangeAspect="1"/>
          </p:cNvPicPr>
          <p:nvPr/>
        </p:nvPicPr>
        <p:blipFill>
          <a:blip r:embed="rId5"/>
          <a:stretch>
            <a:fillRect/>
          </a:stretch>
        </p:blipFill>
        <p:spPr>
          <a:xfrm>
            <a:off x="8931275" y="1659255"/>
            <a:ext cx="2661920" cy="1996440"/>
          </a:xfrm>
          <a:prstGeom prst="rect">
            <a:avLst/>
          </a:prstGeom>
        </p:spPr>
      </p:pic>
      <p:pic>
        <p:nvPicPr>
          <p:cNvPr id="16" name="图片 15" descr="68c65fb3f99fb68689bce05ada53933"/>
          <p:cNvPicPr>
            <a:picLocks noChangeAspect="1"/>
          </p:cNvPicPr>
          <p:nvPr/>
        </p:nvPicPr>
        <p:blipFill>
          <a:blip r:embed="rId6"/>
          <a:stretch>
            <a:fillRect/>
          </a:stretch>
        </p:blipFill>
        <p:spPr>
          <a:xfrm>
            <a:off x="8354695" y="4345305"/>
            <a:ext cx="2812415" cy="2109470"/>
          </a:xfrm>
          <a:prstGeom prst="rect">
            <a:avLst/>
          </a:prstGeom>
        </p:spPr>
      </p:pic>
      <p:pic>
        <p:nvPicPr>
          <p:cNvPr id="17" name="图片 16" descr="48c9470d3bd2c664cae83f0d7cfe517"/>
          <p:cNvPicPr>
            <a:picLocks noChangeAspect="1"/>
          </p:cNvPicPr>
          <p:nvPr/>
        </p:nvPicPr>
        <p:blipFill>
          <a:blip r:embed="rId7"/>
          <a:stretch>
            <a:fillRect/>
          </a:stretch>
        </p:blipFill>
        <p:spPr>
          <a:xfrm>
            <a:off x="2316480" y="1496060"/>
            <a:ext cx="2053590" cy="2251710"/>
          </a:xfrm>
          <a:prstGeom prst="rect">
            <a:avLst/>
          </a:prstGeom>
        </p:spPr>
      </p:pic>
      <p:pic>
        <p:nvPicPr>
          <p:cNvPr id="18" name="图片 17" descr="a95bcb6c9d292d92450182d5af5e044"/>
          <p:cNvPicPr>
            <a:picLocks noChangeAspect="1"/>
          </p:cNvPicPr>
          <p:nvPr/>
        </p:nvPicPr>
        <p:blipFill>
          <a:blip r:embed="rId8"/>
          <a:stretch>
            <a:fillRect/>
          </a:stretch>
        </p:blipFill>
        <p:spPr>
          <a:xfrm>
            <a:off x="362585" y="2995295"/>
            <a:ext cx="1955165" cy="2134235"/>
          </a:xfrm>
          <a:prstGeom prst="rect">
            <a:avLst/>
          </a:prstGeom>
        </p:spPr>
      </p:pic>
      <p:pic>
        <p:nvPicPr>
          <p:cNvPr id="20" name="图片 19" descr="f82f2c12b8ac67abd00c5ae4b96d27f"/>
          <p:cNvPicPr>
            <a:picLocks noChangeAspect="1"/>
          </p:cNvPicPr>
          <p:nvPr/>
        </p:nvPicPr>
        <p:blipFill>
          <a:blip r:embed="rId9"/>
          <a:stretch>
            <a:fillRect/>
          </a:stretch>
        </p:blipFill>
        <p:spPr>
          <a:xfrm>
            <a:off x="362585" y="4951730"/>
            <a:ext cx="4008755" cy="1503045"/>
          </a:xfrm>
          <a:prstGeom prst="rect">
            <a:avLst/>
          </a:prstGeom>
        </p:spPr>
      </p:pic>
      <p:pic>
        <p:nvPicPr>
          <p:cNvPr id="21" name="图片 20" descr="4f8fe669355c6f775117403044fde4e"/>
          <p:cNvPicPr>
            <a:picLocks noChangeAspect="1"/>
          </p:cNvPicPr>
          <p:nvPr/>
        </p:nvPicPr>
        <p:blipFill>
          <a:blip r:embed="rId10"/>
          <a:stretch>
            <a:fillRect/>
          </a:stretch>
        </p:blipFill>
        <p:spPr>
          <a:xfrm>
            <a:off x="9976485" y="2532380"/>
            <a:ext cx="2159635" cy="28797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灯片编号占位符 3"/>
          <p:cNvSpPr txBox="1"/>
          <p:nvPr/>
        </p:nvSpPr>
        <p:spPr>
          <a:xfrm>
            <a:off x="11306174" y="6454598"/>
            <a:ext cx="829687"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83E12FC-B727-46EE-A3F4-36BAB21DAD93}" type="slidenum">
              <a:rPr lang="zh-CN" altLang="en-US" sz="2000" b="1" smtClean="0">
                <a:solidFill>
                  <a:schemeClr val="tx1"/>
                </a:solidFill>
                <a:latin typeface="微软雅黑" panose="020B0503020204020204" charset="-122"/>
                <a:ea typeface="微软雅黑" panose="020B0503020204020204" charset="-122"/>
              </a:rPr>
            </a:fld>
            <a:endParaRPr lang="zh-CN" altLang="en-US" sz="2000" b="1" dirty="0" smtClean="0">
              <a:solidFill>
                <a:schemeClr val="tx1"/>
              </a:solidFill>
              <a:latin typeface="微软雅黑" panose="020B0503020204020204" charset="-122"/>
              <a:ea typeface="微软雅黑" panose="020B0503020204020204" charset="-122"/>
            </a:endParaRPr>
          </a:p>
        </p:txBody>
      </p:sp>
      <p:sp>
        <p:nvSpPr>
          <p:cNvPr id="29" name="矩形 28"/>
          <p:cNvSpPr/>
          <p:nvPr/>
        </p:nvSpPr>
        <p:spPr>
          <a:xfrm>
            <a:off x="0" y="6454915"/>
            <a:ext cx="11691891" cy="67004"/>
          </a:xfrm>
          <a:prstGeom prst="rect">
            <a:avLst/>
          </a:prstGeom>
          <a:solidFill>
            <a:srgbClr val="26864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aphicFrame>
        <p:nvGraphicFramePr>
          <p:cNvPr id="5" name="表格 4"/>
          <p:cNvGraphicFramePr>
            <a:graphicFrameLocks noGrp="1"/>
          </p:cNvGraphicFramePr>
          <p:nvPr>
            <p:custDataLst>
              <p:tags r:id="rId1"/>
            </p:custDataLst>
          </p:nvPr>
        </p:nvGraphicFramePr>
        <p:xfrm>
          <a:off x="1530350" y="28575"/>
          <a:ext cx="10661650" cy="641985"/>
        </p:xfrm>
        <a:graphic>
          <a:graphicData uri="http://schemas.openxmlformats.org/drawingml/2006/table">
            <a:tbl>
              <a:tblPr firstRow="1" bandRow="1">
                <a:tableStyleId>{93296810-A885-4BE3-A3E7-6D5BEEA58F35}</a:tableStyleId>
              </a:tblPr>
              <a:tblGrid>
                <a:gridCol w="2397760"/>
                <a:gridCol w="2499995"/>
                <a:gridCol w="2691130"/>
                <a:gridCol w="2864485"/>
                <a:gridCol w="208280"/>
              </a:tblGrid>
              <a:tr h="641985">
                <a:tc>
                  <a:txBody>
                    <a:bodyPr/>
                    <a:p>
                      <a:pPr marL="0" algn="ctr" defTabSz="914400" rtl="0" eaLnBrk="1" latinLnBrk="0" hangingPunct="1"/>
                      <a:r>
                        <a:rPr lang="en-US" altLang="zh-CN" sz="2400" kern="1200" dirty="0">
                          <a:solidFill>
                            <a:schemeClr val="bg1"/>
                          </a:solidFill>
                        </a:rPr>
                        <a:t> </a:t>
                      </a:r>
                      <a:r>
                        <a:rPr lang="zh-CN" altLang="en-US" sz="2400" kern="1200" dirty="0">
                          <a:solidFill>
                            <a:schemeClr val="bg1"/>
                          </a:solidFill>
                        </a:rPr>
                        <a:t>工作内容</a:t>
                      </a:r>
                      <a:r>
                        <a:rPr lang="en-US" altLang="zh-CN" sz="2400" kern="1200" dirty="0">
                          <a:solidFill>
                            <a:schemeClr val="bg1"/>
                          </a:solidFill>
                        </a:rPr>
                        <a:t> </a:t>
                      </a:r>
                      <a:endParaRPr lang="en-US" altLang="zh-CN" sz="2400" kern="1200" dirty="0">
                        <a:solidFill>
                          <a:schemeClr val="bg1"/>
                        </a:solidFill>
                      </a:endParaRPr>
                    </a:p>
                  </a:txBody>
                  <a:tcPr anchor="ctr">
                    <a:lnL>
                      <a:noFill/>
                    </a:lnL>
                    <a:lnR>
                      <a:noFill/>
                    </a:lnR>
                    <a:lnT>
                      <a:noFill/>
                    </a:lnT>
                    <a:lnB>
                      <a:noFill/>
                    </a:lnB>
                    <a:lnTlToBr>
                      <a:noFill/>
                    </a:lnTlToBr>
                    <a:lnBlToTr>
                      <a:noFill/>
                    </a:lnBlToTr>
                    <a:solidFill>
                      <a:srgbClr val="26864F"/>
                    </a:solidFill>
                  </a:tcPr>
                </a:tc>
                <a:tc>
                  <a:txBody>
                    <a:bodyPr/>
                    <a:p>
                      <a:pPr algn="ctr"/>
                      <a:r>
                        <a:rPr lang="zh-CN" altLang="en-US" sz="2400" kern="1200" dirty="0">
                          <a:solidFill>
                            <a:schemeClr val="tx1"/>
                          </a:solidFill>
                        </a:rPr>
                        <a:t>工作</a:t>
                      </a:r>
                      <a:r>
                        <a:rPr lang="zh-CN" altLang="en-US" sz="2400" kern="1200" dirty="0">
                          <a:solidFill>
                            <a:schemeClr val="tx1"/>
                          </a:solidFill>
                        </a:rPr>
                        <a:t>结果</a:t>
                      </a:r>
                      <a:endParaRPr lang="zh-CN" altLang="en-US" sz="2400" kern="1200" dirty="0">
                        <a:solidFill>
                          <a:schemeClr val="tx1"/>
                        </a:solidFill>
                      </a:endParaRPr>
                    </a:p>
                  </a:txBody>
                  <a:tcPr anchor="ctr">
                    <a:lnL>
                      <a:noFill/>
                    </a:lnL>
                    <a:lnR>
                      <a:noFill/>
                    </a:lnR>
                    <a:lnT>
                      <a:noFill/>
                    </a:lnT>
                    <a:lnB>
                      <a:noFill/>
                    </a:lnB>
                    <a:lnTlToBr>
                      <a:noFill/>
                    </a:lnTlToBr>
                    <a:lnBlToTr>
                      <a:noFill/>
                    </a:lnBlToTr>
                    <a:solidFill>
                      <a:schemeClr val="bg1"/>
                    </a:solidFill>
                  </a:tcPr>
                </a:tc>
                <a:tc>
                  <a:txBody>
                    <a:bodyPr/>
                    <a:p>
                      <a:pPr marL="0" algn="ctr" defTabSz="914400" rtl="0" eaLnBrk="1" latinLnBrk="0" hangingPunct="1"/>
                      <a:r>
                        <a:rPr lang="zh-CN" altLang="en-US" sz="2400" kern="1200" dirty="0">
                          <a:solidFill>
                            <a:schemeClr val="tx1"/>
                          </a:solidFill>
                        </a:rPr>
                        <a:t>后续工作</a:t>
                      </a:r>
                      <a:r>
                        <a:rPr lang="zh-CN" altLang="en-US" sz="2400" kern="1200" dirty="0">
                          <a:solidFill>
                            <a:schemeClr val="tx1"/>
                          </a:solidFill>
                        </a:rPr>
                        <a:t>规划</a:t>
                      </a:r>
                      <a:endParaRPr lang="zh-CN" altLang="en-US" sz="2400" kern="1200" dirty="0">
                        <a:solidFill>
                          <a:schemeClr val="tx1"/>
                        </a:solidFill>
                      </a:endParaRPr>
                    </a:p>
                  </a:txBody>
                  <a:tcPr anchor="ctr">
                    <a:lnL>
                      <a:noFill/>
                    </a:lnL>
                    <a:lnR>
                      <a:noFill/>
                    </a:lnR>
                    <a:lnT>
                      <a:noFill/>
                    </a:lnT>
                    <a:lnB>
                      <a:noFill/>
                    </a:lnB>
                    <a:lnTlToBr>
                      <a:noFill/>
                    </a:lnTlToBr>
                    <a:lnBlToTr>
                      <a:noFill/>
                    </a:lnBlToTr>
                    <a:solidFill>
                      <a:schemeClr val="bg1"/>
                    </a:solidFill>
                  </a:tcPr>
                </a:tc>
                <a:tc>
                  <a:txBody>
                    <a:bodyPr/>
                    <a:p>
                      <a:pPr marL="0" algn="ctr" defTabSz="914400" rtl="0" eaLnBrk="1" latinLnBrk="0" hangingPunct="1"/>
                      <a:r>
                        <a:rPr lang="zh-CN" altLang="en-US" sz="2400" kern="1200" dirty="0" smtClean="0">
                          <a:solidFill>
                            <a:schemeClr val="tx1"/>
                          </a:solidFill>
                        </a:rPr>
                        <a:t>工作中的</a:t>
                      </a:r>
                      <a:r>
                        <a:rPr lang="zh-CN" altLang="en-US" sz="2400" kern="1200" dirty="0" smtClean="0">
                          <a:solidFill>
                            <a:schemeClr val="tx1"/>
                          </a:solidFill>
                        </a:rPr>
                        <a:t>问题</a:t>
                      </a:r>
                      <a:endParaRPr lang="zh-CN" altLang="en-US" sz="2400" kern="1200" dirty="0" smtClean="0">
                        <a:solidFill>
                          <a:schemeClr val="tx1"/>
                        </a:solidFill>
                      </a:endParaRPr>
                    </a:p>
                  </a:txBody>
                  <a:tcPr anchor="ctr">
                    <a:lnL>
                      <a:noFill/>
                    </a:lnL>
                    <a:lnR>
                      <a:noFill/>
                    </a:lnR>
                    <a:lnT>
                      <a:noFill/>
                    </a:lnT>
                    <a:lnB>
                      <a:noFill/>
                    </a:lnB>
                    <a:lnTlToBr>
                      <a:noFill/>
                    </a:lnTlToBr>
                    <a:lnBlToTr>
                      <a:noFill/>
                    </a:lnBlToTr>
                    <a:solidFill>
                      <a:schemeClr val="bg1"/>
                    </a:solidFill>
                  </a:tcPr>
                </a:tc>
                <a:tc>
                  <a:txBody>
                    <a:bodyPr/>
                    <a:p>
                      <a:pPr marL="0" algn="ctr" defTabSz="914400" rtl="0" eaLnBrk="1" latinLnBrk="0" hangingPunct="1"/>
                      <a:endParaRPr lang="zh-CN" altLang="en-US" sz="1800" kern="1200" dirty="0" smtClean="0">
                        <a:solidFill>
                          <a:schemeClr val="tx1">
                            <a:lumMod val="50000"/>
                            <a:lumOff val="50000"/>
                          </a:schemeClr>
                        </a:solidFill>
                      </a:endParaRPr>
                    </a:p>
                  </a:txBody>
                  <a:tcPr anchor="ctr">
                    <a:lnL>
                      <a:noFill/>
                    </a:lnL>
                    <a:lnR>
                      <a:noFill/>
                    </a:lnR>
                    <a:lnT>
                      <a:noFill/>
                    </a:lnT>
                    <a:lnB>
                      <a:noFill/>
                    </a:lnB>
                    <a:lnTlToBr>
                      <a:noFill/>
                    </a:lnTlToBr>
                    <a:lnBlToTr>
                      <a:noFill/>
                    </a:lnBlToTr>
                    <a:solidFill>
                      <a:schemeClr val="bg1"/>
                    </a:solidFill>
                  </a:tcPr>
                </a:tc>
              </a:tr>
            </a:tbl>
          </a:graphicData>
        </a:graphic>
      </p:graphicFrame>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62585" y="-9525"/>
            <a:ext cx="637540" cy="637540"/>
          </a:xfrm>
          <a:prstGeom prst="ellipse">
            <a:avLst/>
          </a:prstGeom>
        </p:spPr>
      </p:pic>
      <p:sp>
        <p:nvSpPr>
          <p:cNvPr id="7" name="矩形 6"/>
          <p:cNvSpPr/>
          <p:nvPr/>
        </p:nvSpPr>
        <p:spPr>
          <a:xfrm>
            <a:off x="0" y="638202"/>
            <a:ext cx="12192000" cy="67004"/>
          </a:xfrm>
          <a:prstGeom prst="rect">
            <a:avLst/>
          </a:prstGeom>
          <a:solidFill>
            <a:srgbClr val="26864F"/>
          </a:solid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00673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37" name="文本框 36"/>
          <p:cNvSpPr txBox="1"/>
          <p:nvPr/>
        </p:nvSpPr>
        <p:spPr>
          <a:xfrm>
            <a:off x="8428355" y="2428875"/>
            <a:ext cx="3048635" cy="3053080"/>
          </a:xfrm>
          <a:prstGeom prst="rect">
            <a:avLst/>
          </a:prstGeom>
          <a:noFill/>
          <a:ln w="19050">
            <a:solidFill>
              <a:srgbClr val="26864F"/>
            </a:solidFill>
          </a:ln>
        </p:spPr>
        <p:txBody>
          <a:bodyPr wrap="square" rtlCol="0">
            <a:noAutofit/>
          </a:bodyPr>
          <a:p>
            <a:pPr marL="342900" indent="-342900" fontAlgn="auto">
              <a:lnSpc>
                <a:spcPct val="150000"/>
              </a:lnSpc>
              <a:buFont typeface="Wingdings" panose="05000000000000000000" charset="0"/>
              <a:buChar char="Ø"/>
            </a:pPr>
            <a:r>
              <a:rPr lang="zh-CN" altLang="en-US" b="1"/>
              <a:t>取样：</a:t>
            </a:r>
            <a:r>
              <a:rPr lang="zh-CN" altLang="en-US"/>
              <a:t>收获后采集各小区</a:t>
            </a:r>
            <a:r>
              <a:rPr lang="en-US" altLang="zh-CN"/>
              <a:t>0~20cm</a:t>
            </a:r>
            <a:r>
              <a:rPr lang="zh-CN" altLang="en-US"/>
              <a:t>耕层土样（五点），环刀样（三重复）；</a:t>
            </a:r>
            <a:endParaRPr lang="zh-CN" altLang="en-US"/>
          </a:p>
          <a:p>
            <a:pPr marL="342900" indent="-342900" fontAlgn="auto">
              <a:lnSpc>
                <a:spcPct val="150000"/>
              </a:lnSpc>
              <a:buFont typeface="Wingdings" panose="05000000000000000000" charset="0"/>
              <a:buChar char="Ø"/>
            </a:pPr>
            <a:r>
              <a:rPr lang="zh-CN" altLang="en-US" b="1"/>
              <a:t>布设风蚀措施，埋入风蚀杯</a:t>
            </a:r>
            <a:r>
              <a:rPr lang="zh-CN" altLang="en-US"/>
              <a:t>；</a:t>
            </a:r>
            <a:endParaRPr lang="zh-CN" altLang="en-US"/>
          </a:p>
          <a:p>
            <a:pPr marL="342900" indent="-342900" fontAlgn="auto">
              <a:lnSpc>
                <a:spcPct val="150000"/>
              </a:lnSpc>
              <a:buFont typeface="Wingdings" panose="05000000000000000000" charset="0"/>
              <a:buChar char="Ø"/>
            </a:pPr>
            <a:r>
              <a:rPr lang="zh-CN" altLang="en-US" b="1"/>
              <a:t>收获</a:t>
            </a:r>
            <a:r>
              <a:rPr lang="zh-CN" altLang="en-US"/>
              <a:t>：收获玉米籽粒，测定相关指标</a:t>
            </a:r>
            <a:endParaRPr lang="zh-CN" altLang="en-US"/>
          </a:p>
          <a:p>
            <a:pPr indent="0" fontAlgn="auto">
              <a:lnSpc>
                <a:spcPct val="150000"/>
              </a:lnSpc>
              <a:buFont typeface="Wingdings" panose="05000000000000000000" charset="0"/>
              <a:buNone/>
            </a:pPr>
            <a:endParaRPr lang="zh-CN" altLang="en-US"/>
          </a:p>
        </p:txBody>
      </p:sp>
      <p:grpSp>
        <p:nvGrpSpPr>
          <p:cNvPr id="52" name="组合 51"/>
          <p:cNvGrpSpPr/>
          <p:nvPr/>
        </p:nvGrpSpPr>
        <p:grpSpPr>
          <a:xfrm>
            <a:off x="429895" y="995680"/>
            <a:ext cx="11046460" cy="460375"/>
            <a:chOff x="409" y="1338"/>
            <a:chExt cx="17396" cy="725"/>
          </a:xfrm>
        </p:grpSpPr>
        <p:sp>
          <p:nvSpPr>
            <p:cNvPr id="4" name="文本框 3"/>
            <p:cNvSpPr txBox="1"/>
            <p:nvPr/>
          </p:nvSpPr>
          <p:spPr>
            <a:xfrm>
              <a:off x="409" y="1338"/>
              <a:ext cx="2447" cy="725"/>
            </a:xfrm>
            <a:prstGeom prst="rect">
              <a:avLst/>
            </a:prstGeom>
            <a:noFill/>
          </p:spPr>
          <p:txBody>
            <a:bodyPr wrap="square" rtlCol="0">
              <a:spAutoFit/>
            </a:bodyPr>
            <a:p>
              <a:pPr algn="ctr"/>
              <a:r>
                <a:rPr lang="zh-CN" altLang="en-US" sz="2400" b="1">
                  <a:solidFill>
                    <a:schemeClr val="tx1"/>
                  </a:solidFill>
                  <a:uFillTx/>
                </a:rPr>
                <a:t>试验方面：</a:t>
              </a:r>
              <a:endParaRPr lang="zh-CN" altLang="en-US" sz="2400" b="1">
                <a:solidFill>
                  <a:schemeClr val="tx1"/>
                </a:solidFill>
                <a:uFillTx/>
              </a:endParaRPr>
            </a:p>
          </p:txBody>
        </p:sp>
        <p:grpSp>
          <p:nvGrpSpPr>
            <p:cNvPr id="41" name="组合 40"/>
            <p:cNvGrpSpPr/>
            <p:nvPr/>
          </p:nvGrpSpPr>
          <p:grpSpPr>
            <a:xfrm>
              <a:off x="3669" y="1405"/>
              <a:ext cx="14136" cy="658"/>
              <a:chOff x="3018" y="1308"/>
              <a:chExt cx="14136" cy="658"/>
            </a:xfrm>
          </p:grpSpPr>
          <p:sp>
            <p:nvSpPr>
              <p:cNvPr id="33" name="文本框 32"/>
              <p:cNvSpPr txBox="1"/>
              <p:nvPr/>
            </p:nvSpPr>
            <p:spPr>
              <a:xfrm>
                <a:off x="3018" y="1308"/>
                <a:ext cx="2123" cy="628"/>
              </a:xfrm>
              <a:prstGeom prst="rect">
                <a:avLst/>
              </a:prstGeom>
              <a:solidFill>
                <a:srgbClr val="26864F"/>
              </a:solidFill>
            </p:spPr>
            <p:txBody>
              <a:bodyPr wrap="square" rtlCol="0">
                <a:spAutoFit/>
              </a:bodyPr>
              <a:p>
                <a:r>
                  <a:rPr lang="en-US" altLang="zh-CN" sz="2000" b="1">
                    <a:solidFill>
                      <a:schemeClr val="bg1"/>
                    </a:solidFill>
                  </a:rPr>
                  <a:t>2024.4.16</a:t>
                </a:r>
                <a:endParaRPr lang="en-US" altLang="zh-CN" sz="2000" b="1">
                  <a:solidFill>
                    <a:schemeClr val="bg1"/>
                  </a:solidFill>
                </a:endParaRPr>
              </a:p>
            </p:txBody>
          </p:sp>
          <p:sp>
            <p:nvSpPr>
              <p:cNvPr id="35" name="文本框 34"/>
              <p:cNvSpPr txBox="1"/>
              <p:nvPr/>
            </p:nvSpPr>
            <p:spPr>
              <a:xfrm>
                <a:off x="14820" y="1338"/>
                <a:ext cx="2335" cy="628"/>
              </a:xfrm>
              <a:prstGeom prst="rect">
                <a:avLst/>
              </a:prstGeom>
              <a:solidFill>
                <a:srgbClr val="26864F"/>
              </a:solidFill>
            </p:spPr>
            <p:txBody>
              <a:bodyPr wrap="square" rtlCol="0">
                <a:spAutoFit/>
              </a:bodyPr>
              <a:p>
                <a:r>
                  <a:rPr lang="en-US" altLang="zh-CN" sz="2000" b="1">
                    <a:solidFill>
                      <a:schemeClr val="bg1"/>
                    </a:solidFill>
                  </a:rPr>
                  <a:t>2024.10.11</a:t>
                </a:r>
                <a:endParaRPr lang="en-US" altLang="zh-CN" sz="2000" b="1">
                  <a:solidFill>
                    <a:schemeClr val="bg1"/>
                  </a:solidFill>
                </a:endParaRPr>
              </a:p>
            </p:txBody>
          </p:sp>
          <p:cxnSp>
            <p:nvCxnSpPr>
              <p:cNvPr id="40" name="直接箭头连接符 39"/>
              <p:cNvCxnSpPr>
                <a:stCxn id="33" idx="3"/>
                <a:endCxn id="35" idx="1"/>
              </p:cNvCxnSpPr>
              <p:nvPr/>
            </p:nvCxnSpPr>
            <p:spPr>
              <a:xfrm>
                <a:off x="5141" y="1622"/>
                <a:ext cx="9679" cy="30"/>
              </a:xfrm>
              <a:prstGeom prst="straightConnector1">
                <a:avLst/>
              </a:prstGeom>
              <a:ln w="22225">
                <a:solidFill>
                  <a:srgbClr val="26864F"/>
                </a:solidFill>
                <a:headEnd type="triangle" w="lg" len="lg"/>
                <a:tailEnd type="triangle" w="lg" len="lg"/>
              </a:ln>
            </p:spPr>
            <p:style>
              <a:lnRef idx="2">
                <a:schemeClr val="accent1"/>
              </a:lnRef>
              <a:fillRef idx="0">
                <a:srgbClr val="FFFFFF"/>
              </a:fillRef>
              <a:effectRef idx="0">
                <a:srgbClr val="FFFFFF"/>
              </a:effectRef>
              <a:fontRef idx="minor">
                <a:schemeClr val="tx1"/>
              </a:fontRef>
            </p:style>
          </p:cxnSp>
        </p:grpSp>
      </p:grpSp>
      <p:cxnSp>
        <p:nvCxnSpPr>
          <p:cNvPr id="2" name="直接连接符 1"/>
          <p:cNvCxnSpPr/>
          <p:nvPr/>
        </p:nvCxnSpPr>
        <p:spPr>
          <a:xfrm flipH="1" flipV="1">
            <a:off x="8171180" y="1252220"/>
            <a:ext cx="264795" cy="1214120"/>
          </a:xfrm>
          <a:prstGeom prst="line">
            <a:avLst/>
          </a:prstGeom>
          <a:ln w="19050">
            <a:solidFill>
              <a:schemeClr val="tx1"/>
            </a:solidFill>
            <a:headEnd type="none"/>
            <a:tailEnd type="oval"/>
          </a:ln>
        </p:spPr>
        <p:style>
          <a:lnRef idx="2">
            <a:schemeClr val="accent1"/>
          </a:lnRef>
          <a:fillRef idx="0">
            <a:srgbClr val="FFFFFF"/>
          </a:fillRef>
          <a:effectRef idx="0">
            <a:srgbClr val="FFFFFF"/>
          </a:effectRef>
          <a:fontRef idx="minor">
            <a:schemeClr val="tx1"/>
          </a:fontRef>
        </p:style>
      </p:cxnSp>
      <p:cxnSp>
        <p:nvCxnSpPr>
          <p:cNvPr id="3" name="直接连接符 2"/>
          <p:cNvCxnSpPr/>
          <p:nvPr/>
        </p:nvCxnSpPr>
        <p:spPr>
          <a:xfrm flipH="1" flipV="1">
            <a:off x="9729470" y="1256665"/>
            <a:ext cx="1711325" cy="1158240"/>
          </a:xfrm>
          <a:prstGeom prst="line">
            <a:avLst/>
          </a:prstGeom>
          <a:ln w="19050">
            <a:solidFill>
              <a:schemeClr val="tx1"/>
            </a:solidFill>
            <a:headEnd type="none"/>
            <a:tailEnd type="oval"/>
          </a:ln>
        </p:spPr>
        <p:style>
          <a:lnRef idx="2">
            <a:schemeClr val="accent1"/>
          </a:lnRef>
          <a:fillRef idx="0">
            <a:srgbClr val="FFFFFF"/>
          </a:fillRef>
          <a:effectRef idx="0">
            <a:srgbClr val="FFFFFF"/>
          </a:effectRef>
          <a:fontRef idx="minor">
            <a:schemeClr val="tx1"/>
          </a:fontRef>
        </p:style>
      </p:cxnSp>
      <p:sp>
        <p:nvSpPr>
          <p:cNvPr id="8" name="文本框 7"/>
          <p:cNvSpPr txBox="1"/>
          <p:nvPr/>
        </p:nvSpPr>
        <p:spPr>
          <a:xfrm>
            <a:off x="9126855" y="1788795"/>
            <a:ext cx="1049655" cy="398780"/>
          </a:xfrm>
          <a:prstGeom prst="rect">
            <a:avLst/>
          </a:prstGeom>
          <a:noFill/>
        </p:spPr>
        <p:txBody>
          <a:bodyPr wrap="square" rtlCol="0">
            <a:spAutoFit/>
          </a:bodyPr>
          <a:p>
            <a:r>
              <a:rPr lang="zh-CN" altLang="en-US" sz="2000" b="1"/>
              <a:t>雨季后</a:t>
            </a:r>
            <a:endParaRPr lang="zh-CN" altLang="en-US" sz="2000" b="1"/>
          </a:p>
        </p:txBody>
      </p:sp>
      <p:grpSp>
        <p:nvGrpSpPr>
          <p:cNvPr id="16" name="组合 15"/>
          <p:cNvGrpSpPr/>
          <p:nvPr/>
        </p:nvGrpSpPr>
        <p:grpSpPr>
          <a:xfrm>
            <a:off x="615315" y="1592580"/>
            <a:ext cx="6647815" cy="4699635"/>
            <a:chOff x="677" y="2872"/>
            <a:chExt cx="10469" cy="7401"/>
          </a:xfrm>
        </p:grpSpPr>
        <p:pic>
          <p:nvPicPr>
            <p:cNvPr id="9" name="图片 8" descr="fe4129d8f925da3eaa2fc5d442a712a"/>
            <p:cNvPicPr>
              <a:picLocks noChangeAspect="1"/>
            </p:cNvPicPr>
            <p:nvPr/>
          </p:nvPicPr>
          <p:blipFill>
            <a:blip r:embed="rId3"/>
            <a:stretch>
              <a:fillRect/>
            </a:stretch>
          </p:blipFill>
          <p:spPr>
            <a:xfrm>
              <a:off x="677" y="2872"/>
              <a:ext cx="4897" cy="3672"/>
            </a:xfrm>
            <a:prstGeom prst="rect">
              <a:avLst/>
            </a:prstGeom>
          </p:spPr>
        </p:pic>
        <p:pic>
          <p:nvPicPr>
            <p:cNvPr id="10" name="图片 9" descr="a98b5a036bb115e63d6b3ca74b777aa"/>
            <p:cNvPicPr>
              <a:picLocks noChangeAspect="1"/>
            </p:cNvPicPr>
            <p:nvPr/>
          </p:nvPicPr>
          <p:blipFill>
            <a:blip r:embed="rId4"/>
            <a:stretch>
              <a:fillRect/>
            </a:stretch>
          </p:blipFill>
          <p:spPr>
            <a:xfrm>
              <a:off x="5477" y="2873"/>
              <a:ext cx="2912" cy="3671"/>
            </a:xfrm>
            <a:prstGeom prst="rect">
              <a:avLst/>
            </a:prstGeom>
          </p:spPr>
        </p:pic>
        <p:pic>
          <p:nvPicPr>
            <p:cNvPr id="11" name="图片 10" descr="9e26be96e9f881396dd387de7e5b48f"/>
            <p:cNvPicPr>
              <a:picLocks noChangeAspect="1"/>
            </p:cNvPicPr>
            <p:nvPr/>
          </p:nvPicPr>
          <p:blipFill>
            <a:blip r:embed="rId5"/>
            <a:stretch>
              <a:fillRect/>
            </a:stretch>
          </p:blipFill>
          <p:spPr>
            <a:xfrm>
              <a:off x="8389" y="2872"/>
              <a:ext cx="2757" cy="3679"/>
            </a:xfrm>
            <a:prstGeom prst="rect">
              <a:avLst/>
            </a:prstGeom>
          </p:spPr>
        </p:pic>
        <p:pic>
          <p:nvPicPr>
            <p:cNvPr id="12" name="图片 11" descr="c7b8129bb401042bd9bfea706edef21"/>
            <p:cNvPicPr>
              <a:picLocks noChangeAspect="1"/>
            </p:cNvPicPr>
            <p:nvPr/>
          </p:nvPicPr>
          <p:blipFill>
            <a:blip r:embed="rId6"/>
            <a:srcRect t="21260" r="-928"/>
            <a:stretch>
              <a:fillRect/>
            </a:stretch>
          </p:blipFill>
          <p:spPr>
            <a:xfrm>
              <a:off x="677" y="6425"/>
              <a:ext cx="3829" cy="3848"/>
            </a:xfrm>
            <a:prstGeom prst="rect">
              <a:avLst/>
            </a:prstGeom>
          </p:spPr>
        </p:pic>
        <p:pic>
          <p:nvPicPr>
            <p:cNvPr id="13" name="图片 12" descr="1fc126c8cd3c050cf6c294b4ea3f40a"/>
            <p:cNvPicPr>
              <a:picLocks noChangeAspect="1"/>
            </p:cNvPicPr>
            <p:nvPr/>
          </p:nvPicPr>
          <p:blipFill>
            <a:blip r:embed="rId7"/>
            <a:stretch>
              <a:fillRect/>
            </a:stretch>
          </p:blipFill>
          <p:spPr>
            <a:xfrm>
              <a:off x="4393" y="6425"/>
              <a:ext cx="2626" cy="3847"/>
            </a:xfrm>
            <a:prstGeom prst="rect">
              <a:avLst/>
            </a:prstGeom>
          </p:spPr>
        </p:pic>
        <p:pic>
          <p:nvPicPr>
            <p:cNvPr id="15" name="图片 14" descr="585561ff8b56391a10e2b56d9f503a2"/>
            <p:cNvPicPr>
              <a:picLocks noChangeAspect="1"/>
            </p:cNvPicPr>
            <p:nvPr/>
          </p:nvPicPr>
          <p:blipFill>
            <a:blip r:embed="rId8"/>
            <a:stretch>
              <a:fillRect/>
            </a:stretch>
          </p:blipFill>
          <p:spPr>
            <a:xfrm>
              <a:off x="6946" y="6424"/>
              <a:ext cx="4200" cy="3848"/>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灯片编号占位符 3"/>
          <p:cNvSpPr txBox="1"/>
          <p:nvPr/>
        </p:nvSpPr>
        <p:spPr>
          <a:xfrm>
            <a:off x="11306174" y="6454598"/>
            <a:ext cx="829687"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83E12FC-B727-46EE-A3F4-36BAB21DAD93}" type="slidenum">
              <a:rPr lang="zh-CN" altLang="en-US" sz="2000" b="1" smtClean="0">
                <a:solidFill>
                  <a:schemeClr val="tx1"/>
                </a:solidFill>
                <a:latin typeface="微软雅黑" panose="020B0503020204020204" charset="-122"/>
                <a:ea typeface="微软雅黑" panose="020B0503020204020204" charset="-122"/>
              </a:rPr>
            </a:fld>
            <a:endParaRPr lang="zh-CN" altLang="en-US" sz="2000" b="1" dirty="0" smtClean="0">
              <a:solidFill>
                <a:schemeClr val="tx1"/>
              </a:solidFill>
              <a:latin typeface="微软雅黑" panose="020B0503020204020204" charset="-122"/>
              <a:ea typeface="微软雅黑" panose="020B0503020204020204" charset="-122"/>
            </a:endParaRPr>
          </a:p>
        </p:txBody>
      </p:sp>
      <p:sp>
        <p:nvSpPr>
          <p:cNvPr id="29" name="矩形 28"/>
          <p:cNvSpPr/>
          <p:nvPr/>
        </p:nvSpPr>
        <p:spPr>
          <a:xfrm>
            <a:off x="0" y="6454915"/>
            <a:ext cx="11691891" cy="67004"/>
          </a:xfrm>
          <a:prstGeom prst="rect">
            <a:avLst/>
          </a:prstGeom>
          <a:solidFill>
            <a:srgbClr val="26864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aphicFrame>
        <p:nvGraphicFramePr>
          <p:cNvPr id="5" name="表格 4"/>
          <p:cNvGraphicFramePr>
            <a:graphicFrameLocks noGrp="1"/>
          </p:cNvGraphicFramePr>
          <p:nvPr>
            <p:custDataLst>
              <p:tags r:id="rId1"/>
            </p:custDataLst>
          </p:nvPr>
        </p:nvGraphicFramePr>
        <p:xfrm>
          <a:off x="1530350" y="28575"/>
          <a:ext cx="10661650" cy="641985"/>
        </p:xfrm>
        <a:graphic>
          <a:graphicData uri="http://schemas.openxmlformats.org/drawingml/2006/table">
            <a:tbl>
              <a:tblPr firstRow="1" bandRow="1">
                <a:tableStyleId>{93296810-A885-4BE3-A3E7-6D5BEEA58F35}</a:tableStyleId>
              </a:tblPr>
              <a:tblGrid>
                <a:gridCol w="2397760"/>
                <a:gridCol w="2499995"/>
                <a:gridCol w="2691130"/>
                <a:gridCol w="2864485"/>
                <a:gridCol w="208280"/>
              </a:tblGrid>
              <a:tr h="641985">
                <a:tc>
                  <a:txBody>
                    <a:bodyPr/>
                    <a:p>
                      <a:pPr marL="0" algn="ctr" defTabSz="914400" rtl="0" eaLnBrk="1" latinLnBrk="0" hangingPunct="1"/>
                      <a:r>
                        <a:rPr lang="en-US" altLang="zh-CN" sz="2400" kern="1200" dirty="0">
                          <a:solidFill>
                            <a:schemeClr val="bg1"/>
                          </a:solidFill>
                        </a:rPr>
                        <a:t> </a:t>
                      </a:r>
                      <a:r>
                        <a:rPr lang="zh-CN" altLang="en-US" sz="2400" kern="1200" dirty="0">
                          <a:solidFill>
                            <a:schemeClr val="bg1"/>
                          </a:solidFill>
                        </a:rPr>
                        <a:t>工作内容</a:t>
                      </a:r>
                      <a:r>
                        <a:rPr lang="en-US" altLang="zh-CN" sz="2400" kern="1200" dirty="0">
                          <a:solidFill>
                            <a:schemeClr val="bg1"/>
                          </a:solidFill>
                        </a:rPr>
                        <a:t> </a:t>
                      </a:r>
                      <a:endParaRPr lang="en-US" altLang="zh-CN" sz="2400" kern="1200" dirty="0">
                        <a:solidFill>
                          <a:schemeClr val="bg1"/>
                        </a:solidFill>
                      </a:endParaRPr>
                    </a:p>
                  </a:txBody>
                  <a:tcPr anchor="ctr">
                    <a:lnL>
                      <a:noFill/>
                    </a:lnL>
                    <a:lnR>
                      <a:noFill/>
                    </a:lnR>
                    <a:lnT>
                      <a:noFill/>
                    </a:lnT>
                    <a:lnB>
                      <a:noFill/>
                    </a:lnB>
                    <a:lnTlToBr>
                      <a:noFill/>
                    </a:lnTlToBr>
                    <a:lnBlToTr>
                      <a:noFill/>
                    </a:lnBlToTr>
                    <a:solidFill>
                      <a:srgbClr val="26864F"/>
                    </a:solidFill>
                  </a:tcPr>
                </a:tc>
                <a:tc>
                  <a:txBody>
                    <a:bodyPr/>
                    <a:p>
                      <a:pPr algn="ctr"/>
                      <a:r>
                        <a:rPr lang="zh-CN" altLang="en-US" sz="2400" kern="1200" dirty="0">
                          <a:solidFill>
                            <a:schemeClr val="tx1"/>
                          </a:solidFill>
                        </a:rPr>
                        <a:t>工作</a:t>
                      </a:r>
                      <a:r>
                        <a:rPr lang="zh-CN" altLang="en-US" sz="2400" kern="1200" dirty="0">
                          <a:solidFill>
                            <a:schemeClr val="tx1"/>
                          </a:solidFill>
                        </a:rPr>
                        <a:t>结果</a:t>
                      </a:r>
                      <a:endParaRPr lang="zh-CN" altLang="en-US" sz="2400" kern="1200" dirty="0">
                        <a:solidFill>
                          <a:schemeClr val="tx1"/>
                        </a:solidFill>
                      </a:endParaRPr>
                    </a:p>
                  </a:txBody>
                  <a:tcPr anchor="ctr">
                    <a:lnL>
                      <a:noFill/>
                    </a:lnL>
                    <a:lnR>
                      <a:noFill/>
                    </a:lnR>
                    <a:lnT>
                      <a:noFill/>
                    </a:lnT>
                    <a:lnB>
                      <a:noFill/>
                    </a:lnB>
                    <a:lnTlToBr>
                      <a:noFill/>
                    </a:lnTlToBr>
                    <a:lnBlToTr>
                      <a:noFill/>
                    </a:lnBlToTr>
                    <a:solidFill>
                      <a:schemeClr val="bg1"/>
                    </a:solidFill>
                  </a:tcPr>
                </a:tc>
                <a:tc>
                  <a:txBody>
                    <a:bodyPr/>
                    <a:p>
                      <a:pPr marL="0" algn="ctr" defTabSz="914400" rtl="0" eaLnBrk="1" latinLnBrk="0" hangingPunct="1"/>
                      <a:r>
                        <a:rPr lang="zh-CN" altLang="en-US" sz="2400" kern="1200" dirty="0">
                          <a:solidFill>
                            <a:schemeClr val="tx1"/>
                          </a:solidFill>
                        </a:rPr>
                        <a:t>后续工作</a:t>
                      </a:r>
                      <a:r>
                        <a:rPr lang="zh-CN" altLang="en-US" sz="2400" kern="1200" dirty="0">
                          <a:solidFill>
                            <a:schemeClr val="tx1"/>
                          </a:solidFill>
                        </a:rPr>
                        <a:t>规划</a:t>
                      </a:r>
                      <a:endParaRPr lang="zh-CN" altLang="en-US" sz="2400" kern="1200" dirty="0">
                        <a:solidFill>
                          <a:schemeClr val="tx1"/>
                        </a:solidFill>
                      </a:endParaRPr>
                    </a:p>
                  </a:txBody>
                  <a:tcPr anchor="ctr">
                    <a:lnL>
                      <a:noFill/>
                    </a:lnL>
                    <a:lnR>
                      <a:noFill/>
                    </a:lnR>
                    <a:lnT>
                      <a:noFill/>
                    </a:lnT>
                    <a:lnB>
                      <a:noFill/>
                    </a:lnB>
                    <a:lnTlToBr>
                      <a:noFill/>
                    </a:lnTlToBr>
                    <a:lnBlToTr>
                      <a:noFill/>
                    </a:lnBlToTr>
                    <a:solidFill>
                      <a:schemeClr val="bg1"/>
                    </a:solidFill>
                  </a:tcPr>
                </a:tc>
                <a:tc>
                  <a:txBody>
                    <a:bodyPr/>
                    <a:p>
                      <a:pPr marL="0" algn="ctr" defTabSz="914400" rtl="0" eaLnBrk="1" latinLnBrk="0" hangingPunct="1"/>
                      <a:r>
                        <a:rPr lang="zh-CN" altLang="en-US" sz="2400" kern="1200" dirty="0" smtClean="0">
                          <a:solidFill>
                            <a:schemeClr val="tx1"/>
                          </a:solidFill>
                        </a:rPr>
                        <a:t>工作中的</a:t>
                      </a:r>
                      <a:r>
                        <a:rPr lang="zh-CN" altLang="en-US" sz="2400" kern="1200" dirty="0" smtClean="0">
                          <a:solidFill>
                            <a:schemeClr val="tx1"/>
                          </a:solidFill>
                        </a:rPr>
                        <a:t>问题</a:t>
                      </a:r>
                      <a:endParaRPr lang="zh-CN" altLang="en-US" sz="2400" kern="1200" dirty="0" smtClean="0">
                        <a:solidFill>
                          <a:schemeClr val="tx1"/>
                        </a:solidFill>
                      </a:endParaRPr>
                    </a:p>
                  </a:txBody>
                  <a:tcPr anchor="ctr">
                    <a:lnL>
                      <a:noFill/>
                    </a:lnL>
                    <a:lnR>
                      <a:noFill/>
                    </a:lnR>
                    <a:lnT>
                      <a:noFill/>
                    </a:lnT>
                    <a:lnB>
                      <a:noFill/>
                    </a:lnB>
                    <a:lnTlToBr>
                      <a:noFill/>
                    </a:lnTlToBr>
                    <a:lnBlToTr>
                      <a:noFill/>
                    </a:lnBlToTr>
                    <a:solidFill>
                      <a:schemeClr val="bg1"/>
                    </a:solidFill>
                  </a:tcPr>
                </a:tc>
                <a:tc>
                  <a:txBody>
                    <a:bodyPr/>
                    <a:p>
                      <a:pPr marL="0" algn="ctr" defTabSz="914400" rtl="0" eaLnBrk="1" latinLnBrk="0" hangingPunct="1"/>
                      <a:endParaRPr lang="zh-CN" altLang="en-US" sz="1800" kern="1200" dirty="0" smtClean="0">
                        <a:solidFill>
                          <a:schemeClr val="tx1">
                            <a:lumMod val="50000"/>
                            <a:lumOff val="50000"/>
                          </a:schemeClr>
                        </a:solidFill>
                      </a:endParaRPr>
                    </a:p>
                  </a:txBody>
                  <a:tcPr anchor="ctr">
                    <a:lnL>
                      <a:noFill/>
                    </a:lnL>
                    <a:lnR>
                      <a:noFill/>
                    </a:lnR>
                    <a:lnT>
                      <a:noFill/>
                    </a:lnT>
                    <a:lnB>
                      <a:noFill/>
                    </a:lnB>
                    <a:lnTlToBr>
                      <a:noFill/>
                    </a:lnTlToBr>
                    <a:lnBlToTr>
                      <a:noFill/>
                    </a:lnBlToTr>
                    <a:solidFill>
                      <a:schemeClr val="bg1"/>
                    </a:solidFill>
                  </a:tcPr>
                </a:tc>
              </a:tr>
            </a:tbl>
          </a:graphicData>
        </a:graphic>
      </p:graphicFrame>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62585" y="-9525"/>
            <a:ext cx="637540" cy="637540"/>
          </a:xfrm>
          <a:prstGeom prst="ellipse">
            <a:avLst/>
          </a:prstGeom>
        </p:spPr>
      </p:pic>
      <p:sp>
        <p:nvSpPr>
          <p:cNvPr id="7" name="矩形 6"/>
          <p:cNvSpPr/>
          <p:nvPr/>
        </p:nvSpPr>
        <p:spPr>
          <a:xfrm>
            <a:off x="0" y="638202"/>
            <a:ext cx="12192000" cy="67004"/>
          </a:xfrm>
          <a:prstGeom prst="rect">
            <a:avLst/>
          </a:prstGeom>
          <a:solidFill>
            <a:srgbClr val="26864F"/>
          </a:solid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00673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14" name="文本框 13"/>
          <p:cNvSpPr txBox="1"/>
          <p:nvPr/>
        </p:nvSpPr>
        <p:spPr>
          <a:xfrm>
            <a:off x="2048510" y="886460"/>
            <a:ext cx="8445500" cy="2060575"/>
          </a:xfrm>
          <a:prstGeom prst="rect">
            <a:avLst/>
          </a:prstGeom>
          <a:noFill/>
        </p:spPr>
        <p:txBody>
          <a:bodyPr wrap="square" rtlCol="0">
            <a:noAutofit/>
          </a:bodyPr>
          <a:p>
            <a:pPr indent="0">
              <a:buFont typeface="Wingdings" panose="05000000000000000000" charset="0"/>
              <a:buNone/>
            </a:pPr>
            <a:r>
              <a:rPr lang="zh-CN" altLang="en-US" sz="2400" b="1"/>
              <a:t>其它方面：</a:t>
            </a:r>
            <a:endParaRPr lang="zh-CN" altLang="en-US" sz="2400" b="1"/>
          </a:p>
          <a:p>
            <a:pPr marL="342900" indent="-342900" fontAlgn="auto">
              <a:lnSpc>
                <a:spcPct val="150000"/>
              </a:lnSpc>
              <a:buFont typeface="Wingdings" panose="05000000000000000000" charset="0"/>
              <a:buChar char="Ø"/>
            </a:pPr>
            <a:r>
              <a:rPr lang="zh-CN" altLang="en-US" sz="2200" b="1"/>
              <a:t>撰写两次项目中期</a:t>
            </a:r>
            <a:r>
              <a:rPr lang="zh-CN" altLang="en-US" sz="2200" b="1"/>
              <a:t>报告；</a:t>
            </a:r>
            <a:endParaRPr lang="zh-CN" altLang="en-US" sz="2200" b="1"/>
          </a:p>
          <a:p>
            <a:pPr marL="342900" indent="-342900" fontAlgn="auto">
              <a:lnSpc>
                <a:spcPct val="150000"/>
              </a:lnSpc>
              <a:buFont typeface="Wingdings" panose="05000000000000000000" charset="0"/>
              <a:buChar char="Ø"/>
            </a:pPr>
            <a:r>
              <a:rPr lang="zh-CN" altLang="en-US" sz="2200" b="1"/>
              <a:t>经历了文章投稿、</a:t>
            </a:r>
            <a:r>
              <a:rPr lang="zh-CN" altLang="en-US" sz="2200" b="1"/>
              <a:t>拒稿、返修、再修、录用的全过程；</a:t>
            </a:r>
            <a:endParaRPr lang="zh-CN" altLang="en-US" sz="2200" b="1"/>
          </a:p>
          <a:p>
            <a:pPr marL="342900" indent="-342900" fontAlgn="auto">
              <a:lnSpc>
                <a:spcPct val="150000"/>
              </a:lnSpc>
              <a:buFont typeface="Wingdings" panose="05000000000000000000" charset="0"/>
              <a:buChar char="Ø"/>
            </a:pPr>
            <a:r>
              <a:rPr lang="zh-CN" altLang="en-US" sz="2200" b="1"/>
              <a:t>在老师的带领下撰写专利，正在完善中；</a:t>
            </a:r>
            <a:endParaRPr lang="zh-CN" altLang="en-US" sz="2200" b="1"/>
          </a:p>
          <a:p>
            <a:pPr indent="0" fontAlgn="auto">
              <a:lnSpc>
                <a:spcPct val="150000"/>
              </a:lnSpc>
              <a:buFont typeface="Wingdings" panose="05000000000000000000" charset="0"/>
              <a:buNone/>
            </a:pPr>
            <a:endParaRPr lang="zh-CN" altLang="en-US" sz="2200" b="1"/>
          </a:p>
          <a:p>
            <a:pPr indent="0" fontAlgn="auto">
              <a:lnSpc>
                <a:spcPct val="150000"/>
              </a:lnSpc>
              <a:buFont typeface="Wingdings" panose="05000000000000000000" charset="0"/>
              <a:buNone/>
            </a:pPr>
            <a:endParaRPr lang="zh-CN" altLang="en-US" sz="2200" b="1"/>
          </a:p>
          <a:p>
            <a:pPr indent="0">
              <a:buFont typeface="Wingdings" panose="05000000000000000000" charset="0"/>
              <a:buNone/>
            </a:pPr>
            <a:endParaRPr lang="zh-CN" altLang="en-US" sz="2200" b="1"/>
          </a:p>
        </p:txBody>
      </p:sp>
      <p:grpSp>
        <p:nvGrpSpPr>
          <p:cNvPr id="24" name="组合 23"/>
          <p:cNvGrpSpPr/>
          <p:nvPr/>
        </p:nvGrpSpPr>
        <p:grpSpPr>
          <a:xfrm>
            <a:off x="414020" y="3292475"/>
            <a:ext cx="11349355" cy="3030855"/>
            <a:chOff x="775" y="5392"/>
            <a:chExt cx="17873" cy="4773"/>
          </a:xfrm>
        </p:grpSpPr>
        <p:pic>
          <p:nvPicPr>
            <p:cNvPr id="17" name="图片 16"/>
            <p:cNvPicPr>
              <a:picLocks noChangeAspect="1"/>
            </p:cNvPicPr>
            <p:nvPr/>
          </p:nvPicPr>
          <p:blipFill>
            <a:blip r:embed="rId3"/>
            <a:stretch>
              <a:fillRect/>
            </a:stretch>
          </p:blipFill>
          <p:spPr>
            <a:xfrm>
              <a:off x="775" y="5392"/>
              <a:ext cx="14743" cy="3516"/>
            </a:xfrm>
            <a:prstGeom prst="rect">
              <a:avLst/>
            </a:prstGeom>
          </p:spPr>
        </p:pic>
        <p:grpSp>
          <p:nvGrpSpPr>
            <p:cNvPr id="20" name="组合 19"/>
            <p:cNvGrpSpPr/>
            <p:nvPr/>
          </p:nvGrpSpPr>
          <p:grpSpPr>
            <a:xfrm>
              <a:off x="3518" y="7201"/>
              <a:ext cx="9139" cy="2964"/>
              <a:chOff x="3501" y="4747"/>
              <a:chExt cx="9366" cy="4519"/>
            </a:xfrm>
          </p:grpSpPr>
          <p:pic>
            <p:nvPicPr>
              <p:cNvPr id="19" name="图片 18"/>
              <p:cNvPicPr>
                <a:picLocks noChangeAspect="1"/>
              </p:cNvPicPr>
              <p:nvPr/>
            </p:nvPicPr>
            <p:blipFill>
              <a:blip r:embed="rId4"/>
              <a:stretch>
                <a:fillRect/>
              </a:stretch>
            </p:blipFill>
            <p:spPr>
              <a:xfrm>
                <a:off x="3501" y="4747"/>
                <a:ext cx="9366" cy="3120"/>
              </a:xfrm>
              <a:prstGeom prst="rect">
                <a:avLst/>
              </a:prstGeom>
            </p:spPr>
          </p:pic>
          <p:pic>
            <p:nvPicPr>
              <p:cNvPr id="18" name="图片 17"/>
              <p:cNvPicPr>
                <a:picLocks noChangeAspect="1"/>
              </p:cNvPicPr>
              <p:nvPr/>
            </p:nvPicPr>
            <p:blipFill>
              <a:blip r:embed="rId5"/>
              <a:stretch>
                <a:fillRect/>
              </a:stretch>
            </p:blipFill>
            <p:spPr>
              <a:xfrm>
                <a:off x="3501" y="7350"/>
                <a:ext cx="9366" cy="1916"/>
              </a:xfrm>
              <a:prstGeom prst="rect">
                <a:avLst/>
              </a:prstGeom>
            </p:spPr>
          </p:pic>
        </p:grpSp>
        <p:grpSp>
          <p:nvGrpSpPr>
            <p:cNvPr id="23" name="组合 22"/>
            <p:cNvGrpSpPr/>
            <p:nvPr/>
          </p:nvGrpSpPr>
          <p:grpSpPr>
            <a:xfrm>
              <a:off x="9446" y="5510"/>
              <a:ext cx="9202" cy="2964"/>
              <a:chOff x="7113" y="6071"/>
              <a:chExt cx="9139" cy="4120"/>
            </a:xfrm>
          </p:grpSpPr>
          <p:pic>
            <p:nvPicPr>
              <p:cNvPr id="21" name="图片 20"/>
              <p:cNvPicPr>
                <a:picLocks noChangeAspect="1"/>
              </p:cNvPicPr>
              <p:nvPr/>
            </p:nvPicPr>
            <p:blipFill>
              <a:blip r:embed="rId6"/>
              <a:stretch>
                <a:fillRect/>
              </a:stretch>
            </p:blipFill>
            <p:spPr>
              <a:xfrm>
                <a:off x="7114" y="6071"/>
                <a:ext cx="9138" cy="2537"/>
              </a:xfrm>
              <a:prstGeom prst="rect">
                <a:avLst/>
              </a:prstGeom>
            </p:spPr>
          </p:pic>
          <p:pic>
            <p:nvPicPr>
              <p:cNvPr id="22" name="图片 21"/>
              <p:cNvPicPr>
                <a:picLocks noChangeAspect="1"/>
              </p:cNvPicPr>
              <p:nvPr/>
            </p:nvPicPr>
            <p:blipFill>
              <a:blip r:embed="rId7"/>
              <a:stretch>
                <a:fillRect/>
              </a:stretch>
            </p:blipFill>
            <p:spPr>
              <a:xfrm>
                <a:off x="7113" y="8608"/>
                <a:ext cx="9139" cy="1583"/>
              </a:xfrm>
              <a:prstGeom prst="rect">
                <a:avLst/>
              </a:prstGeom>
            </p:spPr>
          </p:pic>
        </p:grpSp>
      </p:gr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灯片编号占位符 3"/>
          <p:cNvSpPr txBox="1"/>
          <p:nvPr/>
        </p:nvSpPr>
        <p:spPr>
          <a:xfrm>
            <a:off x="11306174" y="6454598"/>
            <a:ext cx="829687"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83E12FC-B727-46EE-A3F4-36BAB21DAD93}" type="slidenum">
              <a:rPr lang="zh-CN" altLang="en-US" sz="2000" b="1" smtClean="0">
                <a:solidFill>
                  <a:schemeClr val="tx1"/>
                </a:solidFill>
                <a:latin typeface="微软雅黑" panose="020B0503020204020204" charset="-122"/>
                <a:ea typeface="微软雅黑" panose="020B0503020204020204" charset="-122"/>
              </a:rPr>
            </a:fld>
            <a:endParaRPr lang="zh-CN" altLang="en-US" sz="2000" b="1" dirty="0" smtClean="0">
              <a:solidFill>
                <a:schemeClr val="tx1"/>
              </a:solidFill>
              <a:latin typeface="微软雅黑" panose="020B0503020204020204" charset="-122"/>
              <a:ea typeface="微软雅黑" panose="020B0503020204020204" charset="-122"/>
            </a:endParaRPr>
          </a:p>
        </p:txBody>
      </p:sp>
      <p:sp>
        <p:nvSpPr>
          <p:cNvPr id="29" name="矩形 28"/>
          <p:cNvSpPr/>
          <p:nvPr/>
        </p:nvSpPr>
        <p:spPr>
          <a:xfrm>
            <a:off x="0" y="6637160"/>
            <a:ext cx="11691891" cy="67004"/>
          </a:xfrm>
          <a:prstGeom prst="rect">
            <a:avLst/>
          </a:prstGeom>
          <a:solidFill>
            <a:srgbClr val="26864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aphicFrame>
        <p:nvGraphicFramePr>
          <p:cNvPr id="5" name="表格 4"/>
          <p:cNvGraphicFramePr>
            <a:graphicFrameLocks noGrp="1"/>
          </p:cNvGraphicFramePr>
          <p:nvPr>
            <p:custDataLst>
              <p:tags r:id="rId1"/>
            </p:custDataLst>
          </p:nvPr>
        </p:nvGraphicFramePr>
        <p:xfrm>
          <a:off x="1530350" y="28575"/>
          <a:ext cx="10661650" cy="641985"/>
        </p:xfrm>
        <a:graphic>
          <a:graphicData uri="http://schemas.openxmlformats.org/drawingml/2006/table">
            <a:tbl>
              <a:tblPr firstRow="1" bandRow="1">
                <a:tableStyleId>{93296810-A885-4BE3-A3E7-6D5BEEA58F35}</a:tableStyleId>
              </a:tblPr>
              <a:tblGrid>
                <a:gridCol w="2397760"/>
                <a:gridCol w="2499995"/>
                <a:gridCol w="2691130"/>
                <a:gridCol w="2864485"/>
                <a:gridCol w="208280"/>
              </a:tblGrid>
              <a:tr h="641985">
                <a:tc>
                  <a:txBody>
                    <a:bodyPr/>
                    <a:p>
                      <a:pPr marL="0" algn="ctr" defTabSz="914400" rtl="0" eaLnBrk="1" latinLnBrk="0" hangingPunct="1"/>
                      <a:r>
                        <a:rPr lang="en-US" altLang="zh-CN" sz="2400" kern="1200" dirty="0">
                          <a:solidFill>
                            <a:schemeClr val="tx1"/>
                          </a:solidFill>
                        </a:rPr>
                        <a:t> </a:t>
                      </a:r>
                      <a:r>
                        <a:rPr lang="zh-CN" altLang="en-US" sz="2400" kern="1200" dirty="0">
                          <a:solidFill>
                            <a:schemeClr val="tx1"/>
                          </a:solidFill>
                        </a:rPr>
                        <a:t>工作内容</a:t>
                      </a:r>
                      <a:r>
                        <a:rPr lang="en-US" altLang="zh-CN" sz="2400" kern="1200" dirty="0">
                          <a:solidFill>
                            <a:schemeClr val="tx1"/>
                          </a:solidFill>
                        </a:rPr>
                        <a:t> </a:t>
                      </a:r>
                      <a:endParaRPr lang="en-US" altLang="zh-CN" sz="2400" kern="1200" dirty="0">
                        <a:solidFill>
                          <a:schemeClr val="tx1"/>
                        </a:solidFill>
                      </a:endParaRPr>
                    </a:p>
                  </a:txBody>
                  <a:tcPr anchor="ctr">
                    <a:lnL>
                      <a:noFill/>
                    </a:lnL>
                    <a:lnR>
                      <a:noFill/>
                    </a:lnR>
                    <a:lnT>
                      <a:noFill/>
                    </a:lnT>
                    <a:lnB>
                      <a:noFill/>
                    </a:lnB>
                    <a:lnTlToBr>
                      <a:noFill/>
                    </a:lnTlToBr>
                    <a:lnBlToTr>
                      <a:noFill/>
                    </a:lnBlToTr>
                    <a:solidFill>
                      <a:schemeClr val="bg1"/>
                    </a:solidFill>
                  </a:tcPr>
                </a:tc>
                <a:tc>
                  <a:txBody>
                    <a:bodyPr/>
                    <a:p>
                      <a:pPr algn="ctr"/>
                      <a:r>
                        <a:rPr lang="zh-CN" altLang="en-US" sz="2400" kern="1200" dirty="0">
                          <a:solidFill>
                            <a:schemeClr val="bg1"/>
                          </a:solidFill>
                        </a:rPr>
                        <a:t>工作结果</a:t>
                      </a:r>
                      <a:endParaRPr lang="zh-CN" altLang="en-US" sz="2400" kern="1200" dirty="0">
                        <a:solidFill>
                          <a:schemeClr val="bg1"/>
                        </a:solidFill>
                      </a:endParaRPr>
                    </a:p>
                  </a:txBody>
                  <a:tcPr anchor="ctr">
                    <a:lnL>
                      <a:noFill/>
                    </a:lnL>
                    <a:lnR>
                      <a:noFill/>
                    </a:lnR>
                    <a:lnT>
                      <a:noFill/>
                    </a:lnT>
                    <a:lnB>
                      <a:noFill/>
                    </a:lnB>
                    <a:lnTlToBr>
                      <a:noFill/>
                    </a:lnTlToBr>
                    <a:lnBlToTr>
                      <a:noFill/>
                    </a:lnBlToTr>
                    <a:solidFill>
                      <a:srgbClr val="26864F"/>
                    </a:solidFill>
                  </a:tcPr>
                </a:tc>
                <a:tc>
                  <a:txBody>
                    <a:bodyPr/>
                    <a:p>
                      <a:pPr marL="0" algn="ctr" defTabSz="914400" rtl="0" eaLnBrk="1" latinLnBrk="0" hangingPunct="1"/>
                      <a:r>
                        <a:rPr lang="zh-CN" altLang="en-US" sz="2400" kern="1200" dirty="0">
                          <a:solidFill>
                            <a:schemeClr val="tx1"/>
                          </a:solidFill>
                        </a:rPr>
                        <a:t>后续工作</a:t>
                      </a:r>
                      <a:r>
                        <a:rPr lang="zh-CN" altLang="en-US" sz="2400" kern="1200" dirty="0">
                          <a:solidFill>
                            <a:schemeClr val="tx1"/>
                          </a:solidFill>
                        </a:rPr>
                        <a:t>规划</a:t>
                      </a:r>
                      <a:endParaRPr lang="zh-CN" altLang="en-US" sz="2400" kern="1200" dirty="0">
                        <a:solidFill>
                          <a:schemeClr val="tx1"/>
                        </a:solidFill>
                      </a:endParaRPr>
                    </a:p>
                  </a:txBody>
                  <a:tcPr anchor="ctr">
                    <a:lnL>
                      <a:noFill/>
                    </a:lnL>
                    <a:lnR>
                      <a:noFill/>
                    </a:lnR>
                    <a:lnT>
                      <a:noFill/>
                    </a:lnT>
                    <a:lnB>
                      <a:noFill/>
                    </a:lnB>
                    <a:lnTlToBr>
                      <a:noFill/>
                    </a:lnTlToBr>
                    <a:lnBlToTr>
                      <a:noFill/>
                    </a:lnBlToTr>
                    <a:solidFill>
                      <a:schemeClr val="bg1"/>
                    </a:solidFill>
                  </a:tcPr>
                </a:tc>
                <a:tc>
                  <a:txBody>
                    <a:bodyPr/>
                    <a:p>
                      <a:pPr marL="0" algn="ctr" defTabSz="914400" rtl="0" eaLnBrk="1" latinLnBrk="0" hangingPunct="1"/>
                      <a:r>
                        <a:rPr lang="zh-CN" altLang="en-US" sz="2400" kern="1200" dirty="0" smtClean="0">
                          <a:solidFill>
                            <a:schemeClr val="tx1"/>
                          </a:solidFill>
                        </a:rPr>
                        <a:t>工作中的</a:t>
                      </a:r>
                      <a:r>
                        <a:rPr lang="zh-CN" altLang="en-US" sz="2400" kern="1200" dirty="0" smtClean="0">
                          <a:solidFill>
                            <a:schemeClr val="tx1"/>
                          </a:solidFill>
                        </a:rPr>
                        <a:t>问题</a:t>
                      </a:r>
                      <a:endParaRPr lang="zh-CN" altLang="en-US" sz="2400" kern="1200" dirty="0" smtClean="0">
                        <a:solidFill>
                          <a:schemeClr val="tx1"/>
                        </a:solidFill>
                      </a:endParaRPr>
                    </a:p>
                  </a:txBody>
                  <a:tcPr anchor="ctr">
                    <a:lnL>
                      <a:noFill/>
                    </a:lnL>
                    <a:lnR>
                      <a:noFill/>
                    </a:lnR>
                    <a:lnT>
                      <a:noFill/>
                    </a:lnT>
                    <a:lnB>
                      <a:noFill/>
                    </a:lnB>
                    <a:lnTlToBr>
                      <a:noFill/>
                    </a:lnTlToBr>
                    <a:lnBlToTr>
                      <a:noFill/>
                    </a:lnBlToTr>
                    <a:solidFill>
                      <a:schemeClr val="bg1"/>
                    </a:solidFill>
                  </a:tcPr>
                </a:tc>
                <a:tc>
                  <a:txBody>
                    <a:bodyPr/>
                    <a:p>
                      <a:pPr marL="0" algn="ctr" defTabSz="914400" rtl="0" eaLnBrk="1" latinLnBrk="0" hangingPunct="1"/>
                      <a:endParaRPr lang="zh-CN" altLang="en-US" sz="2400" kern="1200" dirty="0" smtClean="0">
                        <a:solidFill>
                          <a:schemeClr val="tx1">
                            <a:lumMod val="50000"/>
                            <a:lumOff val="50000"/>
                          </a:schemeClr>
                        </a:solidFill>
                      </a:endParaRPr>
                    </a:p>
                  </a:txBody>
                  <a:tcPr anchor="ctr">
                    <a:lnL>
                      <a:noFill/>
                    </a:lnL>
                    <a:lnR>
                      <a:noFill/>
                    </a:lnR>
                    <a:lnT>
                      <a:noFill/>
                    </a:lnT>
                    <a:lnB>
                      <a:noFill/>
                    </a:lnB>
                    <a:lnTlToBr>
                      <a:noFill/>
                    </a:lnTlToBr>
                    <a:lnBlToTr>
                      <a:noFill/>
                    </a:lnBlToTr>
                    <a:solidFill>
                      <a:schemeClr val="bg1"/>
                    </a:solidFill>
                  </a:tcPr>
                </a:tc>
              </a:tr>
            </a:tbl>
          </a:graphicData>
        </a:graphic>
      </p:graphicFrame>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62585" y="-9525"/>
            <a:ext cx="637540" cy="637540"/>
          </a:xfrm>
          <a:prstGeom prst="ellipse">
            <a:avLst/>
          </a:prstGeom>
        </p:spPr>
      </p:pic>
      <p:sp>
        <p:nvSpPr>
          <p:cNvPr id="7" name="矩形 6"/>
          <p:cNvSpPr/>
          <p:nvPr/>
        </p:nvSpPr>
        <p:spPr>
          <a:xfrm>
            <a:off x="0" y="638202"/>
            <a:ext cx="12192000" cy="67004"/>
          </a:xfrm>
          <a:prstGeom prst="rect">
            <a:avLst/>
          </a:prstGeom>
          <a:solidFill>
            <a:srgbClr val="26864F"/>
          </a:solid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00673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grpSp>
        <p:nvGrpSpPr>
          <p:cNvPr id="2" name="组合 1"/>
          <p:cNvGrpSpPr/>
          <p:nvPr/>
        </p:nvGrpSpPr>
        <p:grpSpPr>
          <a:xfrm>
            <a:off x="814705" y="1398905"/>
            <a:ext cx="3092450" cy="4968875"/>
            <a:chOff x="911" y="4508"/>
            <a:chExt cx="4870" cy="7825"/>
          </a:xfrm>
        </p:grpSpPr>
        <p:pic>
          <p:nvPicPr>
            <p:cNvPr id="23" name="图片 23" descr="产流"/>
            <p:cNvPicPr>
              <a:picLocks noChangeAspect="1"/>
            </p:cNvPicPr>
            <p:nvPr/>
          </p:nvPicPr>
          <p:blipFill>
            <a:blip r:embed="rId3"/>
            <a:stretch>
              <a:fillRect/>
            </a:stretch>
          </p:blipFill>
          <p:spPr>
            <a:xfrm>
              <a:off x="911" y="4508"/>
              <a:ext cx="4870" cy="3830"/>
            </a:xfrm>
            <a:prstGeom prst="rect">
              <a:avLst/>
            </a:prstGeom>
          </p:spPr>
        </p:pic>
        <p:pic>
          <p:nvPicPr>
            <p:cNvPr id="24" name="图片 24" descr="产沙"/>
            <p:cNvPicPr>
              <a:picLocks noChangeAspect="1"/>
            </p:cNvPicPr>
            <p:nvPr/>
          </p:nvPicPr>
          <p:blipFill>
            <a:blip r:embed="rId4"/>
            <a:stretch>
              <a:fillRect/>
            </a:stretch>
          </p:blipFill>
          <p:spPr>
            <a:xfrm>
              <a:off x="911" y="8503"/>
              <a:ext cx="4732" cy="3830"/>
            </a:xfrm>
            <a:prstGeom prst="rect">
              <a:avLst/>
            </a:prstGeom>
          </p:spPr>
        </p:pic>
      </p:grpSp>
      <p:sp>
        <p:nvSpPr>
          <p:cNvPr id="3" name="文本框 2"/>
          <p:cNvSpPr txBox="1"/>
          <p:nvPr/>
        </p:nvSpPr>
        <p:spPr>
          <a:xfrm>
            <a:off x="4672330" y="4295775"/>
            <a:ext cx="6504940" cy="1720215"/>
          </a:xfrm>
          <a:prstGeom prst="rect">
            <a:avLst/>
          </a:prstGeom>
        </p:spPr>
        <p:txBody>
          <a:bodyPr wrap="square">
            <a:noAutofit/>
          </a:bodyPr>
          <a:p>
            <a:pPr indent="0" algn="just" defTabSz="266700" fontAlgn="auto">
              <a:lnSpc>
                <a:spcPct val="150000"/>
              </a:lnSpc>
              <a:spcBef>
                <a:spcPct val="0"/>
              </a:spcBef>
              <a:spcAft>
                <a:spcPct val="0"/>
              </a:spcAft>
            </a:pPr>
            <a:r>
              <a:rPr lang="zh-CN" altLang="en-US">
                <a:solidFill>
                  <a:srgbClr val="000000"/>
                </a:solidFill>
                <a:latin typeface="微软雅黑" panose="020B0503020204020204" charset="-122"/>
                <a:ea typeface="微软雅黑" panose="020B0503020204020204" charset="-122"/>
              </a:rPr>
              <a:t>秸秆覆盖能够减少降雨产流量，主要是因为它在地表形成了保护层，减缓了雨滴对土壤的直接冲击，降低了水土流失风险。秸秆覆盖物增加了土壤表层的粗糙度，延缓了水流速度，促进了雨水在地表的滞留和渗透，减少了地表径流的形成</a:t>
            </a:r>
            <a:endParaRPr lang="zh-CN" altLang="en-US">
              <a:solidFill>
                <a:srgbClr val="000000"/>
              </a:solidFill>
              <a:latin typeface="微软雅黑" panose="020B0503020204020204" charset="-122"/>
              <a:ea typeface="微软雅黑" panose="020B0503020204020204" charset="-122"/>
            </a:endParaRPr>
          </a:p>
        </p:txBody>
      </p:sp>
      <p:sp>
        <p:nvSpPr>
          <p:cNvPr id="4" name="文本框 3"/>
          <p:cNvSpPr txBox="1"/>
          <p:nvPr/>
        </p:nvSpPr>
        <p:spPr>
          <a:xfrm>
            <a:off x="4800600" y="1483995"/>
            <a:ext cx="6505575" cy="2168525"/>
          </a:xfrm>
          <a:prstGeom prst="rect">
            <a:avLst/>
          </a:prstGeom>
        </p:spPr>
        <p:txBody>
          <a:bodyPr wrap="square">
            <a:spAutoFit/>
          </a:bodyPr>
          <a:p>
            <a:pPr indent="0" algn="just" defTabSz="266700" fontAlgn="auto">
              <a:lnSpc>
                <a:spcPct val="150000"/>
              </a:lnSpc>
              <a:spcBef>
                <a:spcPct val="0"/>
              </a:spcBef>
              <a:spcAft>
                <a:spcPct val="0"/>
              </a:spcAft>
            </a:pPr>
            <a:r>
              <a:rPr lang="zh-CN" altLang="en-US">
                <a:solidFill>
                  <a:srgbClr val="000000"/>
                </a:solidFill>
                <a:latin typeface="微软雅黑" panose="020B0503020204020204" charset="-122"/>
                <a:ea typeface="微软雅黑" panose="020B0503020204020204" charset="-122"/>
              </a:rPr>
              <a:t>生物炭能够减少降雨产流量，有效提高土壤的吸水能力和保水性。生物炭在土壤中增加了水分的渗透速率，使得更多的降雨水被土壤吸收而不是快速流失，减少了地表径流。此外，生物炭还能改善土壤的团粒结构，增强土壤的透气性和持水能力，从而减少水分在土壤表层的流动。</a:t>
            </a:r>
            <a:endParaRPr lang="zh-CN" altLang="en-US">
              <a:solidFill>
                <a:srgbClr val="000000"/>
              </a:solidFill>
              <a:latin typeface="微软雅黑" panose="020B0503020204020204" charset="-122"/>
              <a:ea typeface="微软雅黑" panose="020B0503020204020204" charset="-122"/>
            </a:endParaRPr>
          </a:p>
        </p:txBody>
      </p:sp>
      <p:sp>
        <p:nvSpPr>
          <p:cNvPr id="8" name="文本框 7"/>
          <p:cNvSpPr txBox="1"/>
          <p:nvPr/>
        </p:nvSpPr>
        <p:spPr>
          <a:xfrm>
            <a:off x="1000125" y="895350"/>
            <a:ext cx="4064000" cy="398780"/>
          </a:xfrm>
          <a:prstGeom prst="rect">
            <a:avLst/>
          </a:prstGeom>
          <a:noFill/>
        </p:spPr>
        <p:txBody>
          <a:bodyPr wrap="square" rtlCol="0">
            <a:spAutoFit/>
          </a:bodyPr>
          <a:p>
            <a:r>
              <a:rPr lang="zh-CN" altLang="en-US" sz="2000" b="1">
                <a:latin typeface="微软雅黑" panose="020B0503020204020204" charset="-122"/>
                <a:ea typeface="微软雅黑" panose="020B0503020204020204" charset="-122"/>
              </a:rPr>
              <a:t>降雨产流量、产沙量</a:t>
            </a:r>
            <a:endParaRPr lang="zh-CN" altLang="en-US" sz="2000" b="1">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灯片编号占位符 3"/>
          <p:cNvSpPr txBox="1"/>
          <p:nvPr/>
        </p:nvSpPr>
        <p:spPr>
          <a:xfrm>
            <a:off x="11306174" y="6454598"/>
            <a:ext cx="829687"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83E12FC-B727-46EE-A3F4-36BAB21DAD93}" type="slidenum">
              <a:rPr lang="zh-CN" altLang="en-US" sz="2000" b="1" smtClean="0">
                <a:solidFill>
                  <a:schemeClr val="tx1"/>
                </a:solidFill>
                <a:latin typeface="微软雅黑" panose="020B0503020204020204" charset="-122"/>
                <a:ea typeface="微软雅黑" panose="020B0503020204020204" charset="-122"/>
              </a:rPr>
            </a:fld>
            <a:endParaRPr lang="zh-CN" altLang="en-US" sz="2000" b="1" dirty="0" smtClean="0">
              <a:solidFill>
                <a:schemeClr val="tx1"/>
              </a:solidFill>
              <a:latin typeface="微软雅黑" panose="020B0503020204020204" charset="-122"/>
              <a:ea typeface="微软雅黑" panose="020B0503020204020204" charset="-122"/>
            </a:endParaRPr>
          </a:p>
        </p:txBody>
      </p:sp>
      <p:sp>
        <p:nvSpPr>
          <p:cNvPr id="29" name="矩形 28"/>
          <p:cNvSpPr/>
          <p:nvPr/>
        </p:nvSpPr>
        <p:spPr>
          <a:xfrm>
            <a:off x="0" y="6637160"/>
            <a:ext cx="11691891" cy="67004"/>
          </a:xfrm>
          <a:prstGeom prst="rect">
            <a:avLst/>
          </a:prstGeom>
          <a:solidFill>
            <a:srgbClr val="26864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aphicFrame>
        <p:nvGraphicFramePr>
          <p:cNvPr id="5" name="表格 4"/>
          <p:cNvGraphicFramePr>
            <a:graphicFrameLocks noGrp="1"/>
          </p:cNvGraphicFramePr>
          <p:nvPr>
            <p:custDataLst>
              <p:tags r:id="rId1"/>
            </p:custDataLst>
          </p:nvPr>
        </p:nvGraphicFramePr>
        <p:xfrm>
          <a:off x="1530350" y="28575"/>
          <a:ext cx="10661650" cy="641985"/>
        </p:xfrm>
        <a:graphic>
          <a:graphicData uri="http://schemas.openxmlformats.org/drawingml/2006/table">
            <a:tbl>
              <a:tblPr firstRow="1" bandRow="1">
                <a:tableStyleId>{93296810-A885-4BE3-A3E7-6D5BEEA58F35}</a:tableStyleId>
              </a:tblPr>
              <a:tblGrid>
                <a:gridCol w="2397760"/>
                <a:gridCol w="2499995"/>
                <a:gridCol w="2691130"/>
                <a:gridCol w="2864485"/>
                <a:gridCol w="208280"/>
              </a:tblGrid>
              <a:tr h="641985">
                <a:tc>
                  <a:txBody>
                    <a:bodyPr/>
                    <a:p>
                      <a:pPr marL="0" algn="ctr" defTabSz="914400" rtl="0" eaLnBrk="1" latinLnBrk="0" hangingPunct="1"/>
                      <a:r>
                        <a:rPr lang="en-US" altLang="zh-CN" sz="2400" kern="1200" dirty="0">
                          <a:solidFill>
                            <a:schemeClr val="tx1"/>
                          </a:solidFill>
                        </a:rPr>
                        <a:t> </a:t>
                      </a:r>
                      <a:r>
                        <a:rPr lang="zh-CN" altLang="en-US" sz="2400" kern="1200" dirty="0">
                          <a:solidFill>
                            <a:schemeClr val="tx1"/>
                          </a:solidFill>
                        </a:rPr>
                        <a:t>工作内容</a:t>
                      </a:r>
                      <a:r>
                        <a:rPr lang="en-US" altLang="zh-CN" sz="2400" kern="1200" dirty="0">
                          <a:solidFill>
                            <a:schemeClr val="tx1"/>
                          </a:solidFill>
                        </a:rPr>
                        <a:t> </a:t>
                      </a:r>
                      <a:endParaRPr lang="en-US" altLang="zh-CN" sz="2400" kern="1200" dirty="0">
                        <a:solidFill>
                          <a:schemeClr val="tx1"/>
                        </a:solidFill>
                      </a:endParaRPr>
                    </a:p>
                  </a:txBody>
                  <a:tcPr anchor="ctr">
                    <a:lnL>
                      <a:noFill/>
                    </a:lnL>
                    <a:lnR>
                      <a:noFill/>
                    </a:lnR>
                    <a:lnT>
                      <a:noFill/>
                    </a:lnT>
                    <a:lnB>
                      <a:noFill/>
                    </a:lnB>
                    <a:lnTlToBr>
                      <a:noFill/>
                    </a:lnTlToBr>
                    <a:lnBlToTr>
                      <a:noFill/>
                    </a:lnBlToTr>
                    <a:solidFill>
                      <a:schemeClr val="bg1"/>
                    </a:solidFill>
                  </a:tcPr>
                </a:tc>
                <a:tc>
                  <a:txBody>
                    <a:bodyPr/>
                    <a:p>
                      <a:pPr algn="ctr"/>
                      <a:r>
                        <a:rPr lang="zh-CN" altLang="en-US" sz="2400" kern="1200" dirty="0">
                          <a:solidFill>
                            <a:schemeClr val="bg1"/>
                          </a:solidFill>
                        </a:rPr>
                        <a:t>工作结果</a:t>
                      </a:r>
                      <a:endParaRPr lang="zh-CN" altLang="en-US" sz="2400" kern="1200" dirty="0">
                        <a:solidFill>
                          <a:schemeClr val="bg1"/>
                        </a:solidFill>
                      </a:endParaRPr>
                    </a:p>
                  </a:txBody>
                  <a:tcPr anchor="ctr">
                    <a:lnL>
                      <a:noFill/>
                    </a:lnL>
                    <a:lnR>
                      <a:noFill/>
                    </a:lnR>
                    <a:lnT>
                      <a:noFill/>
                    </a:lnT>
                    <a:lnB>
                      <a:noFill/>
                    </a:lnB>
                    <a:lnTlToBr>
                      <a:noFill/>
                    </a:lnTlToBr>
                    <a:lnBlToTr>
                      <a:noFill/>
                    </a:lnBlToTr>
                    <a:solidFill>
                      <a:srgbClr val="26864F"/>
                    </a:solidFill>
                  </a:tcPr>
                </a:tc>
                <a:tc>
                  <a:txBody>
                    <a:bodyPr/>
                    <a:p>
                      <a:pPr marL="0" algn="ctr" defTabSz="914400" rtl="0" eaLnBrk="1" latinLnBrk="0" hangingPunct="1"/>
                      <a:r>
                        <a:rPr lang="zh-CN" altLang="en-US" sz="2400" kern="1200" dirty="0">
                          <a:solidFill>
                            <a:schemeClr val="tx1"/>
                          </a:solidFill>
                        </a:rPr>
                        <a:t>后续工作</a:t>
                      </a:r>
                      <a:r>
                        <a:rPr lang="zh-CN" altLang="en-US" sz="2400" kern="1200" dirty="0">
                          <a:solidFill>
                            <a:schemeClr val="tx1"/>
                          </a:solidFill>
                        </a:rPr>
                        <a:t>规划</a:t>
                      </a:r>
                      <a:endParaRPr lang="zh-CN" altLang="en-US" sz="2400" kern="1200" dirty="0">
                        <a:solidFill>
                          <a:schemeClr val="tx1"/>
                        </a:solidFill>
                      </a:endParaRPr>
                    </a:p>
                  </a:txBody>
                  <a:tcPr anchor="ctr">
                    <a:lnL>
                      <a:noFill/>
                    </a:lnL>
                    <a:lnR>
                      <a:noFill/>
                    </a:lnR>
                    <a:lnT>
                      <a:noFill/>
                    </a:lnT>
                    <a:lnB>
                      <a:noFill/>
                    </a:lnB>
                    <a:lnTlToBr>
                      <a:noFill/>
                    </a:lnTlToBr>
                    <a:lnBlToTr>
                      <a:noFill/>
                    </a:lnBlToTr>
                    <a:solidFill>
                      <a:schemeClr val="bg1"/>
                    </a:solidFill>
                  </a:tcPr>
                </a:tc>
                <a:tc>
                  <a:txBody>
                    <a:bodyPr/>
                    <a:p>
                      <a:pPr marL="0" algn="ctr" defTabSz="914400" rtl="0" eaLnBrk="1" latinLnBrk="0" hangingPunct="1"/>
                      <a:r>
                        <a:rPr lang="zh-CN" altLang="en-US" sz="2400" kern="1200" dirty="0" smtClean="0">
                          <a:solidFill>
                            <a:schemeClr val="tx1"/>
                          </a:solidFill>
                        </a:rPr>
                        <a:t>工作中的</a:t>
                      </a:r>
                      <a:r>
                        <a:rPr lang="zh-CN" altLang="en-US" sz="2400" kern="1200" dirty="0" smtClean="0">
                          <a:solidFill>
                            <a:schemeClr val="tx1"/>
                          </a:solidFill>
                        </a:rPr>
                        <a:t>问题</a:t>
                      </a:r>
                      <a:endParaRPr lang="zh-CN" altLang="en-US" sz="2400" kern="1200" dirty="0" smtClean="0">
                        <a:solidFill>
                          <a:schemeClr val="tx1"/>
                        </a:solidFill>
                      </a:endParaRPr>
                    </a:p>
                  </a:txBody>
                  <a:tcPr anchor="ctr">
                    <a:lnL>
                      <a:noFill/>
                    </a:lnL>
                    <a:lnR>
                      <a:noFill/>
                    </a:lnR>
                    <a:lnT>
                      <a:noFill/>
                    </a:lnT>
                    <a:lnB>
                      <a:noFill/>
                    </a:lnB>
                    <a:lnTlToBr>
                      <a:noFill/>
                    </a:lnTlToBr>
                    <a:lnBlToTr>
                      <a:noFill/>
                    </a:lnBlToTr>
                    <a:solidFill>
                      <a:schemeClr val="bg1"/>
                    </a:solidFill>
                  </a:tcPr>
                </a:tc>
                <a:tc>
                  <a:txBody>
                    <a:bodyPr/>
                    <a:p>
                      <a:pPr marL="0" algn="ctr" defTabSz="914400" rtl="0" eaLnBrk="1" latinLnBrk="0" hangingPunct="1"/>
                      <a:endParaRPr lang="zh-CN" altLang="en-US" sz="1800" kern="1200" dirty="0" smtClean="0">
                        <a:solidFill>
                          <a:schemeClr val="tx1">
                            <a:lumMod val="50000"/>
                            <a:lumOff val="50000"/>
                          </a:schemeClr>
                        </a:solidFill>
                      </a:endParaRPr>
                    </a:p>
                  </a:txBody>
                  <a:tcPr anchor="ctr">
                    <a:lnL>
                      <a:noFill/>
                    </a:lnL>
                    <a:lnR>
                      <a:noFill/>
                    </a:lnR>
                    <a:lnT>
                      <a:noFill/>
                    </a:lnT>
                    <a:lnB>
                      <a:noFill/>
                    </a:lnB>
                    <a:lnTlToBr>
                      <a:noFill/>
                    </a:lnTlToBr>
                    <a:lnBlToTr>
                      <a:noFill/>
                    </a:lnBlToTr>
                    <a:solidFill>
                      <a:schemeClr val="bg1"/>
                    </a:solidFill>
                  </a:tcPr>
                </a:tc>
              </a:tr>
            </a:tbl>
          </a:graphicData>
        </a:graphic>
      </p:graphicFrame>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62585" y="-9525"/>
            <a:ext cx="637540" cy="637540"/>
          </a:xfrm>
          <a:prstGeom prst="ellipse">
            <a:avLst/>
          </a:prstGeom>
        </p:spPr>
      </p:pic>
      <p:sp>
        <p:nvSpPr>
          <p:cNvPr id="7" name="矩形 6"/>
          <p:cNvSpPr/>
          <p:nvPr/>
        </p:nvSpPr>
        <p:spPr>
          <a:xfrm>
            <a:off x="0" y="638202"/>
            <a:ext cx="12192000" cy="67004"/>
          </a:xfrm>
          <a:prstGeom prst="rect">
            <a:avLst/>
          </a:prstGeom>
          <a:solidFill>
            <a:srgbClr val="26864F"/>
          </a:solid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00673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pic>
        <p:nvPicPr>
          <p:cNvPr id="21" name="图片 21" descr="月风速"/>
          <p:cNvPicPr>
            <a:picLocks noChangeAspect="1"/>
          </p:cNvPicPr>
          <p:nvPr/>
        </p:nvPicPr>
        <p:blipFill>
          <a:blip r:embed="rId3"/>
          <a:stretch>
            <a:fillRect/>
          </a:stretch>
        </p:blipFill>
        <p:spPr>
          <a:xfrm>
            <a:off x="362585" y="1758950"/>
            <a:ext cx="4470400" cy="4025265"/>
          </a:xfrm>
          <a:prstGeom prst="rect">
            <a:avLst/>
          </a:prstGeom>
        </p:spPr>
      </p:pic>
      <p:sp>
        <p:nvSpPr>
          <p:cNvPr id="2" name="文本框 1"/>
          <p:cNvSpPr txBox="1"/>
          <p:nvPr/>
        </p:nvSpPr>
        <p:spPr>
          <a:xfrm>
            <a:off x="5074285" y="1132840"/>
            <a:ext cx="6724650" cy="5077460"/>
          </a:xfrm>
          <a:prstGeom prst="rect">
            <a:avLst/>
          </a:prstGeom>
        </p:spPr>
        <p:txBody>
          <a:bodyPr wrap="square">
            <a:spAutoFit/>
          </a:bodyPr>
          <a:p>
            <a:pPr marL="0" indent="304800" algn="l" defTabSz="266700">
              <a:lnSpc>
                <a:spcPct val="150000"/>
              </a:lnSpc>
              <a:spcBef>
                <a:spcPct val="0"/>
              </a:spcBef>
              <a:spcAft>
                <a:spcPct val="0"/>
              </a:spcAft>
            </a:pPr>
            <a:r>
              <a:rPr lang="zh-CN" altLang="en-US">
                <a:latin typeface="微软雅黑" panose="020B0503020204020204" charset="-122"/>
                <a:ea typeface="微软雅黑" panose="020B0503020204020204" charset="-122"/>
                <a:cs typeface="微软雅黑" panose="020B0503020204020204" charset="-122"/>
              </a:rPr>
              <a:t>图</a:t>
            </a:r>
            <a:r>
              <a:rPr lang="en-US" altLang="zh-CN">
                <a:latin typeface="微软雅黑" panose="020B0503020204020204" charset="-122"/>
                <a:ea typeface="微软雅黑" panose="020B0503020204020204" charset="-122"/>
                <a:cs typeface="微软雅黑" panose="020B0503020204020204" charset="-122"/>
              </a:rPr>
              <a:t>1</a:t>
            </a:r>
            <a:r>
              <a:rPr lang="zh-CN" altLang="en-US">
                <a:latin typeface="微软雅黑" panose="020B0503020204020204" charset="-122"/>
                <a:ea typeface="微软雅黑" panose="020B0503020204020204" charset="-122"/>
                <a:cs typeface="微软雅黑" panose="020B0503020204020204" charset="-122"/>
              </a:rPr>
              <a:t>为</a:t>
            </a:r>
            <a:r>
              <a:rPr lang="en-US" altLang="zh-CN">
                <a:latin typeface="微软雅黑" panose="020B0503020204020204" charset="-122"/>
                <a:ea typeface="微软雅黑" panose="020B0503020204020204" charset="-122"/>
                <a:cs typeface="微软雅黑" panose="020B0503020204020204" charset="-122"/>
              </a:rPr>
              <a:t>2023</a:t>
            </a:r>
            <a:r>
              <a:rPr lang="zh-CN" altLang="en-US">
                <a:latin typeface="微软雅黑" panose="020B0503020204020204" charset="-122"/>
                <a:ea typeface="微软雅黑" panose="020B0503020204020204" charset="-122"/>
                <a:cs typeface="微软雅黑" panose="020B0503020204020204" charset="-122"/>
              </a:rPr>
              <a:t>年</a:t>
            </a:r>
            <a:r>
              <a:rPr lang="en-US" altLang="zh-CN">
                <a:latin typeface="微软雅黑" panose="020B0503020204020204" charset="-122"/>
                <a:ea typeface="微软雅黑" panose="020B0503020204020204" charset="-122"/>
                <a:cs typeface="微软雅黑" panose="020B0503020204020204" charset="-122"/>
              </a:rPr>
              <a:t>11</a:t>
            </a:r>
            <a:r>
              <a:rPr lang="zh-CN" altLang="en-US">
                <a:latin typeface="微软雅黑" panose="020B0503020204020204" charset="-122"/>
                <a:ea typeface="微软雅黑" panose="020B0503020204020204" charset="-122"/>
                <a:cs typeface="微软雅黑" panose="020B0503020204020204" charset="-122"/>
              </a:rPr>
              <a:t>月、</a:t>
            </a:r>
            <a:r>
              <a:rPr lang="en-US" altLang="zh-CN">
                <a:latin typeface="微软雅黑" panose="020B0503020204020204" charset="-122"/>
                <a:ea typeface="微软雅黑" panose="020B0503020204020204" charset="-122"/>
                <a:cs typeface="微软雅黑" panose="020B0503020204020204" charset="-122"/>
              </a:rPr>
              <a:t>12</a:t>
            </a:r>
            <a:r>
              <a:rPr lang="zh-CN" altLang="en-US">
                <a:latin typeface="微软雅黑" panose="020B0503020204020204" charset="-122"/>
                <a:ea typeface="微软雅黑" panose="020B0503020204020204" charset="-122"/>
                <a:cs typeface="微软雅黑" panose="020B0503020204020204" charset="-122"/>
              </a:rPr>
              <a:t>月和</a:t>
            </a:r>
            <a:r>
              <a:rPr lang="en-US" altLang="zh-CN">
                <a:latin typeface="微软雅黑" panose="020B0503020204020204" charset="-122"/>
                <a:ea typeface="微软雅黑" panose="020B0503020204020204" charset="-122"/>
                <a:cs typeface="微软雅黑" panose="020B0503020204020204" charset="-122"/>
              </a:rPr>
              <a:t>2024</a:t>
            </a:r>
            <a:r>
              <a:rPr lang="zh-CN" altLang="en-US">
                <a:latin typeface="微软雅黑" panose="020B0503020204020204" charset="-122"/>
                <a:ea typeface="微软雅黑" panose="020B0503020204020204" charset="-122"/>
                <a:cs typeface="微软雅黑" panose="020B0503020204020204" charset="-122"/>
              </a:rPr>
              <a:t>年</a:t>
            </a:r>
            <a:r>
              <a:rPr lang="en-US" altLang="zh-CN">
                <a:latin typeface="微软雅黑" panose="020B0503020204020204" charset="-122"/>
                <a:ea typeface="微软雅黑" panose="020B0503020204020204" charset="-122"/>
                <a:cs typeface="微软雅黑" panose="020B0503020204020204" charset="-122"/>
              </a:rPr>
              <a:t>1</a:t>
            </a:r>
            <a:r>
              <a:rPr lang="zh-CN" altLang="en-US">
                <a:latin typeface="微软雅黑" panose="020B0503020204020204" charset="-122"/>
                <a:ea typeface="微软雅黑" panose="020B0503020204020204" charset="-122"/>
                <a:cs typeface="微软雅黑" panose="020B0503020204020204" charset="-122"/>
              </a:rPr>
              <a:t>月</a:t>
            </a:r>
            <a:r>
              <a:rPr lang="en-US" altLang="zh-CN">
                <a:latin typeface="微软雅黑" panose="020B0503020204020204" charset="-122"/>
                <a:ea typeface="微软雅黑" panose="020B0503020204020204" charset="-122"/>
                <a:cs typeface="微软雅黑" panose="020B0503020204020204" charset="-122"/>
              </a:rPr>
              <a:t>~8</a:t>
            </a:r>
            <a:r>
              <a:rPr lang="zh-CN" altLang="en-US">
                <a:latin typeface="微软雅黑" panose="020B0503020204020204" charset="-122"/>
                <a:ea typeface="微软雅黑" panose="020B0503020204020204" charset="-122"/>
                <a:cs typeface="微软雅黑" panose="020B0503020204020204" charset="-122"/>
              </a:rPr>
              <a:t>月各月份风速的整体趋势。可以看出整体风速在</a:t>
            </a:r>
            <a:r>
              <a:rPr lang="en-US" altLang="zh-CN">
                <a:latin typeface="微软雅黑" panose="020B0503020204020204" charset="-122"/>
                <a:ea typeface="微软雅黑" panose="020B0503020204020204" charset="-122"/>
                <a:cs typeface="微软雅黑" panose="020B0503020204020204" charset="-122"/>
              </a:rPr>
              <a:t>11</a:t>
            </a:r>
            <a:r>
              <a:rPr lang="zh-CN" altLang="en-US">
                <a:latin typeface="微软雅黑" panose="020B0503020204020204" charset="-122"/>
                <a:ea typeface="微软雅黑" panose="020B0503020204020204" charset="-122"/>
                <a:cs typeface="微软雅黑" panose="020B0503020204020204" charset="-122"/>
              </a:rPr>
              <a:t>月</a:t>
            </a:r>
            <a:r>
              <a:rPr lang="en-US" altLang="zh-CN">
                <a:latin typeface="微软雅黑" panose="020B0503020204020204" charset="-122"/>
                <a:ea typeface="微软雅黑" panose="020B0503020204020204" charset="-122"/>
                <a:cs typeface="微软雅黑" panose="020B0503020204020204" charset="-122"/>
              </a:rPr>
              <a:t>~1</a:t>
            </a:r>
            <a:r>
              <a:rPr lang="zh-CN" altLang="en-US">
                <a:latin typeface="微软雅黑" panose="020B0503020204020204" charset="-122"/>
                <a:ea typeface="微软雅黑" panose="020B0503020204020204" charset="-122"/>
                <a:cs typeface="微软雅黑" panose="020B0503020204020204" charset="-122"/>
              </a:rPr>
              <a:t>月逐渐降低，</a:t>
            </a:r>
            <a:r>
              <a:rPr lang="en-US" altLang="zh-CN">
                <a:latin typeface="微软雅黑" panose="020B0503020204020204" charset="-122"/>
                <a:ea typeface="微软雅黑" panose="020B0503020204020204" charset="-122"/>
                <a:cs typeface="微软雅黑" panose="020B0503020204020204" charset="-122"/>
              </a:rPr>
              <a:t>1~4</a:t>
            </a:r>
            <a:r>
              <a:rPr lang="zh-CN" altLang="en-US">
                <a:latin typeface="微软雅黑" panose="020B0503020204020204" charset="-122"/>
                <a:ea typeface="微软雅黑" panose="020B0503020204020204" charset="-122"/>
                <a:cs typeface="微软雅黑" panose="020B0503020204020204" charset="-122"/>
              </a:rPr>
              <a:t>月份逐渐升高，</a:t>
            </a:r>
            <a:r>
              <a:rPr lang="en-US" altLang="zh-CN">
                <a:latin typeface="微软雅黑" panose="020B0503020204020204" charset="-122"/>
                <a:ea typeface="微软雅黑" panose="020B0503020204020204" charset="-122"/>
                <a:cs typeface="微软雅黑" panose="020B0503020204020204" charset="-122"/>
              </a:rPr>
              <a:t>4~8</a:t>
            </a:r>
            <a:r>
              <a:rPr lang="zh-CN" altLang="en-US">
                <a:latin typeface="微软雅黑" panose="020B0503020204020204" charset="-122"/>
                <a:ea typeface="微软雅黑" panose="020B0503020204020204" charset="-122"/>
                <a:cs typeface="微软雅黑" panose="020B0503020204020204" charset="-122"/>
              </a:rPr>
              <a:t>月份又逐渐降低。截止</a:t>
            </a:r>
            <a:r>
              <a:rPr lang="en-US" altLang="zh-CN">
                <a:latin typeface="微软雅黑" panose="020B0503020204020204" charset="-122"/>
                <a:ea typeface="微软雅黑" panose="020B0503020204020204" charset="-122"/>
                <a:cs typeface="微软雅黑" panose="020B0503020204020204" charset="-122"/>
              </a:rPr>
              <a:t>8</a:t>
            </a:r>
            <a:r>
              <a:rPr lang="zh-CN" altLang="en-US">
                <a:latin typeface="微软雅黑" panose="020B0503020204020204" charset="-122"/>
                <a:ea typeface="微软雅黑" panose="020B0503020204020204" charset="-122"/>
                <a:cs typeface="微软雅黑" panose="020B0503020204020204" charset="-122"/>
              </a:rPr>
              <a:t>月</a:t>
            </a:r>
            <a:r>
              <a:rPr lang="en-US" altLang="zh-CN">
                <a:latin typeface="微软雅黑" panose="020B0503020204020204" charset="-122"/>
                <a:ea typeface="微软雅黑" panose="020B0503020204020204" charset="-122"/>
                <a:cs typeface="微软雅黑" panose="020B0503020204020204" charset="-122"/>
              </a:rPr>
              <a:t>27</a:t>
            </a:r>
            <a:r>
              <a:rPr lang="zh-CN" altLang="en-US">
                <a:latin typeface="微软雅黑" panose="020B0503020204020204" charset="-122"/>
                <a:ea typeface="微软雅黑" panose="020B0503020204020204" charset="-122"/>
                <a:cs typeface="微软雅黑" panose="020B0503020204020204" charset="-122"/>
              </a:rPr>
              <a:t>日，各措施下的风速均下降到</a:t>
            </a:r>
            <a:r>
              <a:rPr lang="en-US" altLang="zh-CN">
                <a:latin typeface="微软雅黑" panose="020B0503020204020204" charset="-122"/>
                <a:ea typeface="微软雅黑" panose="020B0503020204020204" charset="-122"/>
                <a:cs typeface="微软雅黑" panose="020B0503020204020204" charset="-122"/>
              </a:rPr>
              <a:t>1m/s</a:t>
            </a:r>
            <a:r>
              <a:rPr lang="zh-CN" altLang="en-US">
                <a:latin typeface="微软雅黑" panose="020B0503020204020204" charset="-122"/>
                <a:ea typeface="微软雅黑" panose="020B0503020204020204" charset="-122"/>
                <a:cs typeface="微软雅黑" panose="020B0503020204020204" charset="-122"/>
              </a:rPr>
              <a:t>以内。休耕期风蚀防控下，各措施之间风速值差异明显，玉米种植后裸地和草地风速差异较大，其它措施下风速值较为统一。休耕期高茬处理的风速最低为</a:t>
            </a:r>
            <a:r>
              <a:rPr lang="en-US" altLang="zh-CN">
                <a:latin typeface="微软雅黑" panose="020B0503020204020204" charset="-122"/>
                <a:ea typeface="微软雅黑" panose="020B0503020204020204" charset="-122"/>
                <a:cs typeface="微软雅黑" panose="020B0503020204020204" charset="-122"/>
              </a:rPr>
              <a:t>0.68m/s</a:t>
            </a:r>
            <a:r>
              <a:rPr lang="zh-CN" altLang="en-US">
                <a:latin typeface="微软雅黑" panose="020B0503020204020204" charset="-122"/>
                <a:ea typeface="微软雅黑" panose="020B0503020204020204" charset="-122"/>
                <a:cs typeface="微软雅黑" panose="020B0503020204020204" charset="-122"/>
              </a:rPr>
              <a:t>，平茬处理的风速最高为</a:t>
            </a:r>
            <a:r>
              <a:rPr lang="en-US" altLang="zh-CN">
                <a:latin typeface="微软雅黑" panose="020B0503020204020204" charset="-122"/>
                <a:ea typeface="微软雅黑" panose="020B0503020204020204" charset="-122"/>
                <a:cs typeface="微软雅黑" panose="020B0503020204020204" charset="-122"/>
              </a:rPr>
              <a:t>1.44m/s</a:t>
            </a:r>
            <a:r>
              <a:rPr lang="zh-CN" altLang="en-US">
                <a:latin typeface="微软雅黑" panose="020B0503020204020204" charset="-122"/>
                <a:ea typeface="微软雅黑" panose="020B0503020204020204" charset="-122"/>
                <a:cs typeface="微软雅黑" panose="020B0503020204020204" charset="-122"/>
              </a:rPr>
              <a:t>，这代表高茬处理的风蚀动力阻控效果最好，传统平茬处理无法有效阻控风力。各水蚀防控措施下风速从</a:t>
            </a:r>
            <a:r>
              <a:rPr lang="en-US" altLang="zh-CN">
                <a:latin typeface="微软雅黑" panose="020B0503020204020204" charset="-122"/>
                <a:ea typeface="微软雅黑" panose="020B0503020204020204" charset="-122"/>
                <a:cs typeface="微软雅黑" panose="020B0503020204020204" charset="-122"/>
              </a:rPr>
              <a:t>5</a:t>
            </a:r>
            <a:r>
              <a:rPr lang="zh-CN" altLang="en-US">
                <a:latin typeface="微软雅黑" panose="020B0503020204020204" charset="-122"/>
                <a:ea typeface="微软雅黑" panose="020B0503020204020204" charset="-122"/>
                <a:cs typeface="微软雅黑" panose="020B0503020204020204" charset="-122"/>
              </a:rPr>
              <a:t>月份开始直至</a:t>
            </a:r>
            <a:r>
              <a:rPr lang="en-US" altLang="zh-CN">
                <a:latin typeface="微软雅黑" panose="020B0503020204020204" charset="-122"/>
                <a:ea typeface="微软雅黑" panose="020B0503020204020204" charset="-122"/>
                <a:cs typeface="微软雅黑" panose="020B0503020204020204" charset="-122"/>
              </a:rPr>
              <a:t>8</a:t>
            </a:r>
            <a:r>
              <a:rPr lang="zh-CN" altLang="en-US">
                <a:latin typeface="微软雅黑" panose="020B0503020204020204" charset="-122"/>
                <a:ea typeface="微软雅黑" panose="020B0503020204020204" charset="-122"/>
                <a:cs typeface="微软雅黑" panose="020B0503020204020204" charset="-122"/>
              </a:rPr>
              <a:t>月份大小趋于一致，但在玉米植株生长起来之前，各措施之间依然有明显差异。可见，从耕前作业到玉米拔节期之间风速没有得到有效控制，是风蚀防控的薄弱环节。整体上，</a:t>
            </a:r>
            <a:r>
              <a:rPr lang="zh-CN" altLang="en-US">
                <a:solidFill>
                  <a:srgbClr val="FF0000"/>
                </a:solidFill>
                <a:latin typeface="微软雅黑" panose="020B0503020204020204" charset="-122"/>
                <a:ea typeface="微软雅黑" panose="020B0503020204020204" charset="-122"/>
                <a:cs typeface="微软雅黑" panose="020B0503020204020204" charset="-122"/>
              </a:rPr>
              <a:t>草地</a:t>
            </a:r>
            <a:r>
              <a:rPr lang="zh-CN" altLang="en-US">
                <a:latin typeface="微软雅黑" panose="020B0503020204020204" charset="-122"/>
                <a:ea typeface="微软雅黑" panose="020B0503020204020204" charset="-122"/>
                <a:cs typeface="微软雅黑" panose="020B0503020204020204" charset="-122"/>
              </a:rPr>
              <a:t>的风力阻控效果最好，</a:t>
            </a:r>
            <a:r>
              <a:rPr lang="zh-CN" altLang="en-US">
                <a:solidFill>
                  <a:srgbClr val="FF0000"/>
                </a:solidFill>
                <a:latin typeface="微软雅黑" panose="020B0503020204020204" charset="-122"/>
                <a:ea typeface="微软雅黑" panose="020B0503020204020204" charset="-122"/>
                <a:cs typeface="微软雅黑" panose="020B0503020204020204" charset="-122"/>
              </a:rPr>
              <a:t>裸地</a:t>
            </a:r>
            <a:r>
              <a:rPr lang="zh-CN" altLang="en-US">
                <a:latin typeface="微软雅黑" panose="020B0503020204020204" charset="-122"/>
                <a:ea typeface="微软雅黑" panose="020B0503020204020204" charset="-122"/>
                <a:cs typeface="微软雅黑" panose="020B0503020204020204" charset="-122"/>
              </a:rPr>
              <a:t>效果最差。</a:t>
            </a:r>
            <a:endParaRPr lang="zh-CN" altLang="en-US">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nvSpPr>
        <p:spPr>
          <a:xfrm>
            <a:off x="2165350" y="1033145"/>
            <a:ext cx="1203960" cy="398780"/>
          </a:xfrm>
          <a:prstGeom prst="rect">
            <a:avLst/>
          </a:prstGeom>
          <a:noFill/>
        </p:spPr>
        <p:txBody>
          <a:bodyPr wrap="square" rtlCol="0">
            <a:spAutoFit/>
          </a:bodyPr>
          <a:p>
            <a:r>
              <a:rPr lang="zh-CN" altLang="en-US" sz="2000" b="1"/>
              <a:t>风速数据</a:t>
            </a:r>
            <a:endParaRPr lang="zh-CN" altLang="en-US" sz="2000" b="1"/>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灯片编号占位符 3"/>
          <p:cNvSpPr txBox="1"/>
          <p:nvPr/>
        </p:nvSpPr>
        <p:spPr>
          <a:xfrm>
            <a:off x="11306174" y="6454598"/>
            <a:ext cx="829687"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83E12FC-B727-46EE-A3F4-36BAB21DAD93}" type="slidenum">
              <a:rPr lang="zh-CN" altLang="en-US" sz="2000" b="1" smtClean="0">
                <a:solidFill>
                  <a:schemeClr val="tx1"/>
                </a:solidFill>
                <a:latin typeface="微软雅黑" panose="020B0503020204020204" charset="-122"/>
                <a:ea typeface="微软雅黑" panose="020B0503020204020204" charset="-122"/>
              </a:rPr>
            </a:fld>
            <a:endParaRPr lang="zh-CN" altLang="en-US" sz="2000" b="1" dirty="0" smtClean="0">
              <a:solidFill>
                <a:schemeClr val="tx1"/>
              </a:solidFill>
              <a:latin typeface="微软雅黑" panose="020B0503020204020204" charset="-122"/>
              <a:ea typeface="微软雅黑" panose="020B0503020204020204" charset="-122"/>
            </a:endParaRPr>
          </a:p>
        </p:txBody>
      </p:sp>
      <p:sp>
        <p:nvSpPr>
          <p:cNvPr id="29" name="矩形 28"/>
          <p:cNvSpPr/>
          <p:nvPr/>
        </p:nvSpPr>
        <p:spPr>
          <a:xfrm>
            <a:off x="0" y="6637160"/>
            <a:ext cx="11691891" cy="67004"/>
          </a:xfrm>
          <a:prstGeom prst="rect">
            <a:avLst/>
          </a:prstGeom>
          <a:solidFill>
            <a:srgbClr val="26864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aphicFrame>
        <p:nvGraphicFramePr>
          <p:cNvPr id="5" name="表格 4"/>
          <p:cNvGraphicFramePr>
            <a:graphicFrameLocks noGrp="1"/>
          </p:cNvGraphicFramePr>
          <p:nvPr>
            <p:custDataLst>
              <p:tags r:id="rId1"/>
            </p:custDataLst>
          </p:nvPr>
        </p:nvGraphicFramePr>
        <p:xfrm>
          <a:off x="1530350" y="28575"/>
          <a:ext cx="10661650" cy="641985"/>
        </p:xfrm>
        <a:graphic>
          <a:graphicData uri="http://schemas.openxmlformats.org/drawingml/2006/table">
            <a:tbl>
              <a:tblPr firstRow="1" bandRow="1">
                <a:tableStyleId>{93296810-A885-4BE3-A3E7-6D5BEEA58F35}</a:tableStyleId>
              </a:tblPr>
              <a:tblGrid>
                <a:gridCol w="2397760"/>
                <a:gridCol w="2499995"/>
                <a:gridCol w="2691130"/>
                <a:gridCol w="2864485"/>
                <a:gridCol w="208280"/>
              </a:tblGrid>
              <a:tr h="641985">
                <a:tc>
                  <a:txBody>
                    <a:bodyPr/>
                    <a:p>
                      <a:pPr marL="0" algn="ctr" defTabSz="914400" rtl="0" eaLnBrk="1" latinLnBrk="0" hangingPunct="1"/>
                      <a:r>
                        <a:rPr lang="en-US" altLang="zh-CN" sz="2400" kern="1200" dirty="0">
                          <a:solidFill>
                            <a:schemeClr val="tx1"/>
                          </a:solidFill>
                        </a:rPr>
                        <a:t> </a:t>
                      </a:r>
                      <a:r>
                        <a:rPr lang="zh-CN" altLang="en-US" sz="2400" kern="1200" dirty="0">
                          <a:solidFill>
                            <a:schemeClr val="tx1"/>
                          </a:solidFill>
                        </a:rPr>
                        <a:t>工作内容</a:t>
                      </a:r>
                      <a:r>
                        <a:rPr lang="en-US" altLang="zh-CN" sz="2400" kern="1200" dirty="0">
                          <a:solidFill>
                            <a:schemeClr val="tx1"/>
                          </a:solidFill>
                        </a:rPr>
                        <a:t> </a:t>
                      </a:r>
                      <a:endParaRPr lang="en-US" altLang="zh-CN" sz="2400" kern="1200" dirty="0">
                        <a:solidFill>
                          <a:schemeClr val="tx1"/>
                        </a:solidFill>
                      </a:endParaRPr>
                    </a:p>
                  </a:txBody>
                  <a:tcPr anchor="ctr">
                    <a:lnL>
                      <a:noFill/>
                    </a:lnL>
                    <a:lnR>
                      <a:noFill/>
                    </a:lnR>
                    <a:lnT>
                      <a:noFill/>
                    </a:lnT>
                    <a:lnB>
                      <a:noFill/>
                    </a:lnB>
                    <a:lnTlToBr>
                      <a:noFill/>
                    </a:lnTlToBr>
                    <a:lnBlToTr>
                      <a:noFill/>
                    </a:lnBlToTr>
                    <a:solidFill>
                      <a:schemeClr val="bg1"/>
                    </a:solidFill>
                  </a:tcPr>
                </a:tc>
                <a:tc>
                  <a:txBody>
                    <a:bodyPr/>
                    <a:p>
                      <a:pPr algn="ctr"/>
                      <a:r>
                        <a:rPr lang="zh-CN" altLang="en-US" sz="2400" kern="1200" dirty="0">
                          <a:solidFill>
                            <a:schemeClr val="bg1"/>
                          </a:solidFill>
                        </a:rPr>
                        <a:t>工作结果</a:t>
                      </a:r>
                      <a:endParaRPr lang="zh-CN" altLang="en-US" sz="2400" kern="1200" dirty="0">
                        <a:solidFill>
                          <a:schemeClr val="bg1"/>
                        </a:solidFill>
                      </a:endParaRPr>
                    </a:p>
                  </a:txBody>
                  <a:tcPr anchor="ctr">
                    <a:lnL>
                      <a:noFill/>
                    </a:lnL>
                    <a:lnR>
                      <a:noFill/>
                    </a:lnR>
                    <a:lnT>
                      <a:noFill/>
                    </a:lnT>
                    <a:lnB>
                      <a:noFill/>
                    </a:lnB>
                    <a:lnTlToBr>
                      <a:noFill/>
                    </a:lnTlToBr>
                    <a:lnBlToTr>
                      <a:noFill/>
                    </a:lnBlToTr>
                    <a:solidFill>
                      <a:srgbClr val="26864F"/>
                    </a:solidFill>
                  </a:tcPr>
                </a:tc>
                <a:tc>
                  <a:txBody>
                    <a:bodyPr/>
                    <a:p>
                      <a:pPr marL="0" algn="ctr" defTabSz="914400" rtl="0" eaLnBrk="1" latinLnBrk="0" hangingPunct="1"/>
                      <a:r>
                        <a:rPr lang="zh-CN" altLang="en-US" sz="2400" kern="1200" dirty="0">
                          <a:solidFill>
                            <a:schemeClr val="tx1"/>
                          </a:solidFill>
                        </a:rPr>
                        <a:t>后续工作</a:t>
                      </a:r>
                      <a:r>
                        <a:rPr lang="zh-CN" altLang="en-US" sz="2400" kern="1200" dirty="0">
                          <a:solidFill>
                            <a:schemeClr val="tx1"/>
                          </a:solidFill>
                        </a:rPr>
                        <a:t>规划</a:t>
                      </a:r>
                      <a:endParaRPr lang="zh-CN" altLang="en-US" sz="2400" kern="1200" dirty="0">
                        <a:solidFill>
                          <a:schemeClr val="tx1"/>
                        </a:solidFill>
                      </a:endParaRPr>
                    </a:p>
                  </a:txBody>
                  <a:tcPr anchor="ctr">
                    <a:lnL>
                      <a:noFill/>
                    </a:lnL>
                    <a:lnR>
                      <a:noFill/>
                    </a:lnR>
                    <a:lnT>
                      <a:noFill/>
                    </a:lnT>
                    <a:lnB>
                      <a:noFill/>
                    </a:lnB>
                    <a:lnTlToBr>
                      <a:noFill/>
                    </a:lnTlToBr>
                    <a:lnBlToTr>
                      <a:noFill/>
                    </a:lnBlToTr>
                    <a:solidFill>
                      <a:schemeClr val="bg1"/>
                    </a:solidFill>
                  </a:tcPr>
                </a:tc>
                <a:tc>
                  <a:txBody>
                    <a:bodyPr/>
                    <a:p>
                      <a:pPr marL="0" algn="ctr" defTabSz="914400" rtl="0" eaLnBrk="1" latinLnBrk="0" hangingPunct="1"/>
                      <a:r>
                        <a:rPr lang="zh-CN" altLang="en-US" sz="2400" kern="1200" dirty="0" smtClean="0">
                          <a:solidFill>
                            <a:schemeClr val="tx1"/>
                          </a:solidFill>
                        </a:rPr>
                        <a:t>工作中的</a:t>
                      </a:r>
                      <a:r>
                        <a:rPr lang="zh-CN" altLang="en-US" sz="2400" kern="1200" dirty="0" smtClean="0">
                          <a:solidFill>
                            <a:schemeClr val="tx1"/>
                          </a:solidFill>
                        </a:rPr>
                        <a:t>问题</a:t>
                      </a:r>
                      <a:endParaRPr lang="zh-CN" altLang="en-US" sz="2400" kern="1200" dirty="0" smtClean="0">
                        <a:solidFill>
                          <a:schemeClr val="tx1"/>
                        </a:solidFill>
                      </a:endParaRPr>
                    </a:p>
                  </a:txBody>
                  <a:tcPr anchor="ctr">
                    <a:lnL>
                      <a:noFill/>
                    </a:lnL>
                    <a:lnR>
                      <a:noFill/>
                    </a:lnR>
                    <a:lnT>
                      <a:noFill/>
                    </a:lnT>
                    <a:lnB>
                      <a:noFill/>
                    </a:lnB>
                    <a:lnTlToBr>
                      <a:noFill/>
                    </a:lnTlToBr>
                    <a:lnBlToTr>
                      <a:noFill/>
                    </a:lnBlToTr>
                    <a:solidFill>
                      <a:schemeClr val="bg1"/>
                    </a:solidFill>
                  </a:tcPr>
                </a:tc>
                <a:tc>
                  <a:txBody>
                    <a:bodyPr/>
                    <a:p>
                      <a:pPr marL="0" algn="ctr" defTabSz="914400" rtl="0" eaLnBrk="1" latinLnBrk="0" hangingPunct="1"/>
                      <a:endParaRPr lang="zh-CN" altLang="en-US" sz="1800" kern="1200" dirty="0" smtClean="0">
                        <a:solidFill>
                          <a:schemeClr val="tx1">
                            <a:lumMod val="50000"/>
                            <a:lumOff val="50000"/>
                          </a:schemeClr>
                        </a:solidFill>
                      </a:endParaRPr>
                    </a:p>
                  </a:txBody>
                  <a:tcPr anchor="ctr">
                    <a:lnL>
                      <a:noFill/>
                    </a:lnL>
                    <a:lnR>
                      <a:noFill/>
                    </a:lnR>
                    <a:lnT>
                      <a:noFill/>
                    </a:lnT>
                    <a:lnB>
                      <a:noFill/>
                    </a:lnB>
                    <a:lnTlToBr>
                      <a:noFill/>
                    </a:lnTlToBr>
                    <a:lnBlToTr>
                      <a:noFill/>
                    </a:lnBlToTr>
                    <a:solidFill>
                      <a:schemeClr val="bg1"/>
                    </a:solidFill>
                  </a:tcPr>
                </a:tc>
              </a:tr>
            </a:tbl>
          </a:graphicData>
        </a:graphic>
      </p:graphicFrame>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62585" y="-9525"/>
            <a:ext cx="637540" cy="637540"/>
          </a:xfrm>
          <a:prstGeom prst="ellipse">
            <a:avLst/>
          </a:prstGeom>
        </p:spPr>
      </p:pic>
      <p:sp>
        <p:nvSpPr>
          <p:cNvPr id="7" name="矩形 6"/>
          <p:cNvSpPr/>
          <p:nvPr/>
        </p:nvSpPr>
        <p:spPr>
          <a:xfrm>
            <a:off x="0" y="638202"/>
            <a:ext cx="12192000" cy="67004"/>
          </a:xfrm>
          <a:prstGeom prst="rect">
            <a:avLst/>
          </a:prstGeom>
          <a:solidFill>
            <a:srgbClr val="26864F"/>
          </a:solid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00673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pic>
        <p:nvPicPr>
          <p:cNvPr id="2" name="图片 27" descr="水分P总"/>
          <p:cNvPicPr>
            <a:picLocks noChangeAspect="1"/>
          </p:cNvPicPr>
          <p:nvPr/>
        </p:nvPicPr>
        <p:blipFill>
          <a:blip r:embed="rId3"/>
          <a:stretch>
            <a:fillRect/>
          </a:stretch>
        </p:blipFill>
        <p:spPr>
          <a:xfrm>
            <a:off x="228600" y="2131695"/>
            <a:ext cx="3183255" cy="3829685"/>
          </a:xfrm>
          <a:prstGeom prst="rect">
            <a:avLst/>
          </a:prstGeom>
        </p:spPr>
      </p:pic>
      <p:pic>
        <p:nvPicPr>
          <p:cNvPr id="28" name="图片 28" descr="水分T总"/>
          <p:cNvPicPr>
            <a:picLocks noChangeAspect="1"/>
          </p:cNvPicPr>
          <p:nvPr/>
        </p:nvPicPr>
        <p:blipFill>
          <a:blip r:embed="rId4"/>
          <a:stretch>
            <a:fillRect/>
          </a:stretch>
        </p:blipFill>
        <p:spPr>
          <a:xfrm>
            <a:off x="3679190" y="2110105"/>
            <a:ext cx="3119120" cy="3851275"/>
          </a:xfrm>
          <a:prstGeom prst="rect">
            <a:avLst/>
          </a:prstGeom>
        </p:spPr>
      </p:pic>
      <p:sp>
        <p:nvSpPr>
          <p:cNvPr id="3" name="文本框 2"/>
          <p:cNvSpPr txBox="1"/>
          <p:nvPr/>
        </p:nvSpPr>
        <p:spPr>
          <a:xfrm>
            <a:off x="693420" y="1097915"/>
            <a:ext cx="3313430" cy="398780"/>
          </a:xfrm>
          <a:prstGeom prst="rect">
            <a:avLst/>
          </a:prstGeom>
          <a:noFill/>
        </p:spPr>
        <p:txBody>
          <a:bodyPr wrap="square" rtlCol="0">
            <a:spAutoFit/>
          </a:bodyPr>
          <a:p>
            <a:r>
              <a:rPr lang="zh-CN" altLang="en-US" sz="2000" b="1"/>
              <a:t>不同土壤深度的水分特征</a:t>
            </a:r>
            <a:endParaRPr lang="zh-CN" altLang="en-US" sz="2000" b="1"/>
          </a:p>
        </p:txBody>
      </p:sp>
      <p:sp>
        <p:nvSpPr>
          <p:cNvPr id="4" name="文本框 3"/>
          <p:cNvSpPr txBox="1"/>
          <p:nvPr/>
        </p:nvSpPr>
        <p:spPr>
          <a:xfrm>
            <a:off x="1718310" y="1763395"/>
            <a:ext cx="760730" cy="368300"/>
          </a:xfrm>
          <a:prstGeom prst="rect">
            <a:avLst/>
          </a:prstGeom>
          <a:noFill/>
        </p:spPr>
        <p:txBody>
          <a:bodyPr wrap="square" rtlCol="0">
            <a:spAutoFit/>
          </a:bodyPr>
          <a:p>
            <a:pPr algn="ctr"/>
            <a:r>
              <a:rPr lang="zh-CN" altLang="en-US"/>
              <a:t>坡</a:t>
            </a:r>
            <a:r>
              <a:rPr lang="en-US" altLang="zh-CN"/>
              <a:t> </a:t>
            </a:r>
            <a:r>
              <a:rPr lang="zh-CN" altLang="en-US"/>
              <a:t>地</a:t>
            </a:r>
            <a:endParaRPr lang="zh-CN" altLang="en-US"/>
          </a:p>
        </p:txBody>
      </p:sp>
      <p:sp>
        <p:nvSpPr>
          <p:cNvPr id="8" name="文本框 7"/>
          <p:cNvSpPr txBox="1"/>
          <p:nvPr/>
        </p:nvSpPr>
        <p:spPr>
          <a:xfrm>
            <a:off x="4961255" y="1763395"/>
            <a:ext cx="760730" cy="368300"/>
          </a:xfrm>
          <a:prstGeom prst="rect">
            <a:avLst/>
          </a:prstGeom>
          <a:noFill/>
        </p:spPr>
        <p:txBody>
          <a:bodyPr wrap="square" rtlCol="0">
            <a:spAutoFit/>
          </a:bodyPr>
          <a:p>
            <a:pPr algn="ctr"/>
            <a:r>
              <a:rPr lang="zh-CN" altLang="en-US"/>
              <a:t>梯田</a:t>
            </a:r>
            <a:endParaRPr lang="zh-CN" altLang="en-US"/>
          </a:p>
        </p:txBody>
      </p:sp>
      <p:sp>
        <p:nvSpPr>
          <p:cNvPr id="9" name="文本框 8"/>
          <p:cNvSpPr txBox="1"/>
          <p:nvPr/>
        </p:nvSpPr>
        <p:spPr>
          <a:xfrm>
            <a:off x="7066280" y="1144270"/>
            <a:ext cx="4894580" cy="5310505"/>
          </a:xfrm>
          <a:prstGeom prst="rect">
            <a:avLst/>
          </a:prstGeom>
        </p:spPr>
        <p:txBody>
          <a:bodyPr wrap="square">
            <a:noAutofit/>
          </a:bodyPr>
          <a:p>
            <a:pPr marL="0" indent="304800" algn="just" defTabSz="266700">
              <a:lnSpc>
                <a:spcPct val="150000"/>
              </a:lnSpc>
              <a:spcBef>
                <a:spcPct val="0"/>
              </a:spcBef>
              <a:spcAft>
                <a:spcPct val="0"/>
              </a:spcAft>
            </a:pPr>
            <a:r>
              <a:rPr lang="zh-CN" altLang="en-US">
                <a:latin typeface="微软雅黑" panose="020B0503020204020204" charset="-122"/>
                <a:ea typeface="微软雅黑" panose="020B0503020204020204" charset="-122"/>
                <a:cs typeface="微软雅黑" panose="020B0503020204020204" charset="-122"/>
              </a:rPr>
              <a:t>不同侵蚀防控措施下坡地小区</a:t>
            </a:r>
            <a:r>
              <a:rPr lang="en-US" altLang="zh-CN">
                <a:latin typeface="微软雅黑" panose="020B0503020204020204" charset="-122"/>
                <a:ea typeface="微软雅黑" panose="020B0503020204020204" charset="-122"/>
                <a:cs typeface="微软雅黑" panose="020B0503020204020204" charset="-122"/>
              </a:rPr>
              <a:t>150cm</a:t>
            </a:r>
            <a:r>
              <a:rPr lang="zh-CN" altLang="en-US">
                <a:latin typeface="微软雅黑" panose="020B0503020204020204" charset="-122"/>
                <a:ea typeface="微软雅黑" panose="020B0503020204020204" charset="-122"/>
                <a:cs typeface="微软雅黑" panose="020B0503020204020204" charset="-122"/>
              </a:rPr>
              <a:t>深度水分差异较大，梯田小区</a:t>
            </a:r>
            <a:r>
              <a:rPr lang="en-US" altLang="zh-CN">
                <a:latin typeface="微软雅黑" panose="020B0503020204020204" charset="-122"/>
                <a:ea typeface="微软雅黑" panose="020B0503020204020204" charset="-122"/>
                <a:cs typeface="微软雅黑" panose="020B0503020204020204" charset="-122"/>
              </a:rPr>
              <a:t>150cm</a:t>
            </a:r>
            <a:r>
              <a:rPr lang="zh-CN" altLang="en-US">
                <a:latin typeface="微软雅黑" panose="020B0503020204020204" charset="-122"/>
                <a:ea typeface="微软雅黑" panose="020B0503020204020204" charset="-122"/>
                <a:cs typeface="微软雅黑" panose="020B0503020204020204" charset="-122"/>
              </a:rPr>
              <a:t>深度水分差异较小。在坡地小区，由于坡度较大和降雨径流集中，不同侵蚀防控措施（如生物炭、秸秆覆盖、免耕）对</a:t>
            </a:r>
            <a:r>
              <a:rPr lang="en-US" altLang="zh-CN">
                <a:latin typeface="微软雅黑" panose="020B0503020204020204" charset="-122"/>
                <a:ea typeface="微软雅黑" panose="020B0503020204020204" charset="-122"/>
                <a:cs typeface="微软雅黑" panose="020B0503020204020204" charset="-122"/>
              </a:rPr>
              <a:t>150cm</a:t>
            </a:r>
            <a:r>
              <a:rPr lang="zh-CN" altLang="en-US">
                <a:latin typeface="微软雅黑" panose="020B0503020204020204" charset="-122"/>
                <a:ea typeface="微软雅黑" panose="020B0503020204020204" charset="-122"/>
                <a:cs typeface="微软雅黑" panose="020B0503020204020204" charset="-122"/>
              </a:rPr>
              <a:t>深度水分的影响差异较大，</a:t>
            </a:r>
            <a:r>
              <a:rPr lang="zh-CN" altLang="en-US" b="1">
                <a:latin typeface="微软雅黑" panose="020B0503020204020204" charset="-122"/>
                <a:ea typeface="微软雅黑" panose="020B0503020204020204" charset="-122"/>
                <a:cs typeface="微软雅黑" panose="020B0503020204020204" charset="-122"/>
              </a:rPr>
              <a:t>因为这些措施在地表的效果不同导致深层水分的保留和渗透有所不同</a:t>
            </a:r>
            <a:r>
              <a:rPr lang="zh-CN" altLang="en-US">
                <a:latin typeface="微软雅黑" panose="020B0503020204020204" charset="-122"/>
                <a:ea typeface="微软雅黑" panose="020B0503020204020204" charset="-122"/>
                <a:cs typeface="微软雅黑" panose="020B0503020204020204" charset="-122"/>
              </a:rPr>
              <a:t>。而在梯田小区，由于梯田通过平整化和减少水分流失，使不同防控措施在地表层的作用对</a:t>
            </a:r>
            <a:r>
              <a:rPr lang="en-US" altLang="zh-CN">
                <a:latin typeface="微软雅黑" panose="020B0503020204020204" charset="-122"/>
                <a:ea typeface="微软雅黑" panose="020B0503020204020204" charset="-122"/>
                <a:cs typeface="微软雅黑" panose="020B0503020204020204" charset="-122"/>
              </a:rPr>
              <a:t>150cm</a:t>
            </a:r>
            <a:r>
              <a:rPr lang="zh-CN" altLang="en-US">
                <a:latin typeface="微软雅黑" panose="020B0503020204020204" charset="-122"/>
                <a:ea typeface="微软雅黑" panose="020B0503020204020204" charset="-122"/>
                <a:cs typeface="微软雅黑" panose="020B0503020204020204" charset="-122"/>
              </a:rPr>
              <a:t>深度水分影响相对均衡，因此深层水分差异较小。这是因为梯田设计有效地控制了水分流失，使水分能够更均匀地分布在不同深度。</a:t>
            </a:r>
            <a:endParaRPr lang="zh-CN" altLang="en-US">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DIAGRAM_VIRTUALLY_FRAME" val="{&quot;height&quot;:282.40417322834645,&quot;left&quot;:446.6,&quot;top&quot;:143.65,&quot;width&quot;:421.8}"/>
</p:tagLst>
</file>

<file path=ppt/tags/tag64.xml><?xml version="1.0" encoding="utf-8"?>
<p:tagLst xmlns:p="http://schemas.openxmlformats.org/presentationml/2006/main">
  <p:tag name="KSO_WM_DIAGRAM_VIRTUALLY_FRAME" val="{&quot;height&quot;:282.40417322834645,&quot;left&quot;:446.6,&quot;top&quot;:143.65,&quot;width&quot;:421.8}"/>
</p:tagLst>
</file>

<file path=ppt/tags/tag65.xml><?xml version="1.0" encoding="utf-8"?>
<p:tagLst xmlns:p="http://schemas.openxmlformats.org/presentationml/2006/main">
  <p:tag name="KSO_WM_DIAGRAM_VIRTUALLY_FRAME" val="{&quot;height&quot;:282.40417322834645,&quot;left&quot;:446.6,&quot;top&quot;:143.65,&quot;width&quot;:421.8}"/>
</p:tagLst>
</file>

<file path=ppt/tags/tag66.xml><?xml version="1.0" encoding="utf-8"?>
<p:tagLst xmlns:p="http://schemas.openxmlformats.org/presentationml/2006/main">
  <p:tag name="KSO_WM_DIAGRAM_VIRTUALLY_FRAME" val="{&quot;height&quot;:282.40417322834645,&quot;left&quot;:446.6,&quot;top&quot;:143.65,&quot;width&quot;:421.8}"/>
</p:tagLst>
</file>

<file path=ppt/tags/tag67.xml><?xml version="1.0" encoding="utf-8"?>
<p:tagLst xmlns:p="http://schemas.openxmlformats.org/presentationml/2006/main">
  <p:tag name="KSO_WM_DIAGRAM_VIRTUALLY_FRAME" val="{&quot;height&quot;:282.40417322834645,&quot;left&quot;:446.6,&quot;top&quot;:143.65,&quot;width&quot;:421.8}"/>
</p:tagLst>
</file>

<file path=ppt/tags/tag68.xml><?xml version="1.0" encoding="utf-8"?>
<p:tagLst xmlns:p="http://schemas.openxmlformats.org/presentationml/2006/main">
  <p:tag name="KSO_WM_DIAGRAM_VIRTUALLY_FRAME" val="{&quot;height&quot;:282.40417322834645,&quot;left&quot;:446.6,&quot;top&quot;:143.65,&quot;width&quot;:421.8}"/>
</p:tagLst>
</file>

<file path=ppt/tags/tag69.xml><?xml version="1.0" encoding="utf-8"?>
<p:tagLst xmlns:p="http://schemas.openxmlformats.org/presentationml/2006/main">
  <p:tag name="KSO_WM_DIAGRAM_VIRTUALLY_FRAME" val="{&quot;height&quot;:282.40417322834645,&quot;left&quot;:446.6,&quot;top&quot;:143.65,&quot;width&quot;:421.8}"/>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DIAGRAM_VIRTUALLY_FRAME" val="{&quot;height&quot;:282.40417322834645,&quot;left&quot;:446.6,&quot;top&quot;:143.65,&quot;width&quot;:421.8}"/>
</p:tagLst>
</file>

<file path=ppt/tags/tag71.xml><?xml version="1.0" encoding="utf-8"?>
<p:tagLst xmlns:p="http://schemas.openxmlformats.org/presentationml/2006/main">
  <p:tag name="KSO_WM_DIAGRAM_VIRTUALLY_FRAME" val="{&quot;height&quot;:282.40417322834645,&quot;left&quot;:446.6,&quot;top&quot;:143.65,&quot;width&quot;:421.8}"/>
</p:tagLst>
</file>

<file path=ppt/tags/tag72.xml><?xml version="1.0" encoding="utf-8"?>
<p:tagLst xmlns:p="http://schemas.openxmlformats.org/presentationml/2006/main">
  <p:tag name="KSO_WM_DIAGRAM_VIRTUALLY_FRAME" val="{&quot;height&quot;:282.40417322834645,&quot;left&quot;:446.6,&quot;top&quot;:143.65,&quot;width&quot;:421.8}"/>
</p:tagLst>
</file>

<file path=ppt/tags/tag73.xml><?xml version="1.0" encoding="utf-8"?>
<p:tagLst xmlns:p="http://schemas.openxmlformats.org/presentationml/2006/main">
  <p:tag name="KSO_WM_DIAGRAM_VIRTUALLY_FRAME" val="{&quot;height&quot;:282.40417322834645,&quot;left&quot;:446.6,&quot;top&quot;:143.65,&quot;width&quot;:421.8}"/>
</p:tagLst>
</file>

<file path=ppt/tags/tag74.xml><?xml version="1.0" encoding="utf-8"?>
<p:tagLst xmlns:p="http://schemas.openxmlformats.org/presentationml/2006/main">
  <p:tag name="KSO_WM_DIAGRAM_VIRTUALLY_FRAME" val="{&quot;height&quot;:282.40417322834645,&quot;left&quot;:446.6,&quot;top&quot;:143.65,&quot;width&quot;:421.8}"/>
</p:tagLst>
</file>

<file path=ppt/tags/tag75.xml><?xml version="1.0" encoding="utf-8"?>
<p:tagLst xmlns:p="http://schemas.openxmlformats.org/presentationml/2006/main">
  <p:tag name="KSO_WM_DIAGRAM_VIRTUALLY_FRAME" val="{&quot;height&quot;:282.40417322834645,&quot;left&quot;:446.6,&quot;top&quot;:143.65,&quot;width&quot;:421.8}"/>
</p:tagLst>
</file>

<file path=ppt/tags/tag76.xml><?xml version="1.0" encoding="utf-8"?>
<p:tagLst xmlns:p="http://schemas.openxmlformats.org/presentationml/2006/main">
  <p:tag name="KSO_WM_DIAGRAM_VIRTUALLY_FRAME" val="{&quot;height&quot;:282.40417322834645,&quot;left&quot;:446.6,&quot;top&quot;:143.65,&quot;width&quot;:421.8}"/>
</p:tagLst>
</file>

<file path=ppt/tags/tag77.xml><?xml version="1.0" encoding="utf-8"?>
<p:tagLst xmlns:p="http://schemas.openxmlformats.org/presentationml/2006/main">
  <p:tag name="KSO_WM_DIAGRAM_VIRTUALLY_FRAME" val="{&quot;height&quot;:282.40417322834645,&quot;left&quot;:446.6,&quot;top&quot;:143.65,&quot;width&quot;:421.8}"/>
</p:tagLst>
</file>

<file path=ppt/tags/tag78.xml><?xml version="1.0" encoding="utf-8"?>
<p:tagLst xmlns:p="http://schemas.openxmlformats.org/presentationml/2006/main">
  <p:tag name="KSO_WM_DIAGRAM_VIRTUALLY_FRAME" val="{&quot;height&quot;:282.40417322834645,&quot;left&quot;:446.6,&quot;top&quot;:143.65,&quot;width&quot;:421.8}"/>
</p:tagLst>
</file>

<file path=ppt/tags/tag79.xml><?xml version="1.0" encoding="utf-8"?>
<p:tagLst xmlns:p="http://schemas.openxmlformats.org/presentationml/2006/main">
  <p:tag name="KSO_WM_DIAGRAM_VIRTUALLY_FRAME" val="{&quot;height&quot;:282.40417322834645,&quot;left&quot;:446.6,&quot;top&quot;:143.65,&quot;width&quot;:421.8}"/>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TABLE_ENDDRAG_ORIGIN_RECT" val="839*50"/>
  <p:tag name="TABLE_ENDDRAG_RECT" val="120*2*839*50"/>
</p:tagLst>
</file>

<file path=ppt/tags/tag81.xml><?xml version="1.0" encoding="utf-8"?>
<p:tagLst xmlns:p="http://schemas.openxmlformats.org/presentationml/2006/main">
  <p:tag name="TABLE_ENDDRAG_ORIGIN_RECT" val="839*50"/>
  <p:tag name="TABLE_ENDDRAG_RECT" val="120*2*839*50"/>
</p:tagLst>
</file>

<file path=ppt/tags/tag82.xml><?xml version="1.0" encoding="utf-8"?>
<p:tagLst xmlns:p="http://schemas.openxmlformats.org/presentationml/2006/main">
  <p:tag name="TABLE_ENDDRAG_ORIGIN_RECT" val="839*50"/>
  <p:tag name="TABLE_ENDDRAG_RECT" val="120*2*839*50"/>
</p:tagLst>
</file>

<file path=ppt/tags/tag83.xml><?xml version="1.0" encoding="utf-8"?>
<p:tagLst xmlns:p="http://schemas.openxmlformats.org/presentationml/2006/main">
  <p:tag name="TABLE_ENDDRAG_ORIGIN_RECT" val="839*50"/>
  <p:tag name="TABLE_ENDDRAG_RECT" val="120*2*839*50"/>
</p:tagLst>
</file>

<file path=ppt/tags/tag84.xml><?xml version="1.0" encoding="utf-8"?>
<p:tagLst xmlns:p="http://schemas.openxmlformats.org/presentationml/2006/main">
  <p:tag name="TABLE_ENDDRAG_ORIGIN_RECT" val="839*50"/>
  <p:tag name="TABLE_ENDDRAG_RECT" val="120*2*839*50"/>
</p:tagLst>
</file>

<file path=ppt/tags/tag85.xml><?xml version="1.0" encoding="utf-8"?>
<p:tagLst xmlns:p="http://schemas.openxmlformats.org/presentationml/2006/main">
  <p:tag name="TABLE_ENDDRAG_ORIGIN_RECT" val="839*50"/>
  <p:tag name="TABLE_ENDDRAG_RECT" val="120*2*839*50"/>
</p:tagLst>
</file>

<file path=ppt/tags/tag86.xml><?xml version="1.0" encoding="utf-8"?>
<p:tagLst xmlns:p="http://schemas.openxmlformats.org/presentationml/2006/main">
  <p:tag name="TABLE_ENDDRAG_ORIGIN_RECT" val="839*50"/>
  <p:tag name="TABLE_ENDDRAG_RECT" val="120*2*839*50"/>
</p:tagLst>
</file>

<file path=ppt/tags/tag87.xml><?xml version="1.0" encoding="utf-8"?>
<p:tagLst xmlns:p="http://schemas.openxmlformats.org/presentationml/2006/main">
  <p:tag name="TABLE_ENDDRAG_ORIGIN_RECT" val="839*50"/>
  <p:tag name="TABLE_ENDDRAG_RECT" val="120*2*839*50"/>
</p:tagLst>
</file>

<file path=ppt/tags/tag88.xml><?xml version="1.0" encoding="utf-8"?>
<p:tagLst xmlns:p="http://schemas.openxmlformats.org/presentationml/2006/main">
  <p:tag name="TABLE_ENDDRAG_ORIGIN_RECT" val="839*50"/>
  <p:tag name="TABLE_ENDDRAG_RECT" val="120*2*839*50"/>
</p:tagLst>
</file>

<file path=ppt/tags/tag89.xml><?xml version="1.0" encoding="utf-8"?>
<p:tagLst xmlns:p="http://schemas.openxmlformats.org/presentationml/2006/main">
  <p:tag name="commondata" val="eyJoZGlkIjoiODNhNTRjNzA4MTY3ZWNlYTRjYTk1MzZlMzBhM2IyNzEifQ=="/>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1906</Words>
  <Application>WPS 演示</Application>
  <PresentationFormat>宽屏</PresentationFormat>
  <Paragraphs>207</Paragraphs>
  <Slides>12</Slides>
  <Notes>4</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12</vt:i4>
      </vt:variant>
    </vt:vector>
  </HeadingPairs>
  <TitlesOfParts>
    <vt:vector size="23" baseType="lpstr">
      <vt:lpstr>Arial</vt:lpstr>
      <vt:lpstr>宋体</vt:lpstr>
      <vt:lpstr>Wingdings</vt:lpstr>
      <vt:lpstr>Wingdings</vt:lpstr>
      <vt:lpstr>微软雅黑</vt:lpstr>
      <vt:lpstr>Times New Roman</vt:lpstr>
      <vt:lpstr>Times New Roman</vt:lpstr>
      <vt:lpstr>黑体</vt:lpstr>
      <vt:lpstr>Arial Unicode MS</vt:lpstr>
      <vt:lpstr>Calibri</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sonGZh</cp:lastModifiedBy>
  <cp:revision>173</cp:revision>
  <dcterms:created xsi:type="dcterms:W3CDTF">2019-06-19T02:08:00Z</dcterms:created>
  <dcterms:modified xsi:type="dcterms:W3CDTF">2024-10-27T06:07:55Z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2052-12.1.0.18608</vt:lpwstr>
  </property>
  <property fmtid="{D5CDD505-2E9C-101B-9397-08002B2CF9AE}" pid="3" name="ICV">
    <vt:lpwstr>D1BC583695744E59AE4120AEC9B7975C_13</vt:lpwstr>
  </property>
</Properties>
</file>